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rial Narrow" panose="020B06060202020302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Black" panose="02000000000000000000" pitchFamily="2" charset="0"/>
      <p:bold r:id="rId33"/>
      <p:boldItalic r:id="rId34"/>
    </p:embeddedFont>
    <p:embeddedFont>
      <p:font typeface="Roboto Light" panose="02000000000000000000" pitchFamily="2" charset="0"/>
      <p:regular r:id="rId35"/>
      <p:bold r:id="rId36"/>
      <p:italic r:id="rId37"/>
      <p:boldItalic r:id="rId38"/>
    </p:embeddedFont>
    <p:embeddedFont>
      <p:font typeface="Roboto Medium" panose="02000000000000000000" pitchFamily="2" charset="0"/>
      <p:regular r:id="rId39"/>
      <p:bold r:id="rId40"/>
      <p:italic r:id="rId41"/>
      <p:boldItalic r:id="rId42"/>
    </p:embeddedFont>
    <p:embeddedFont>
      <p:font typeface="Roboto Thin"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966CD0-FE26-4092-9F76-BD2C1A941FE5}">
  <a:tblStyle styleId="{3F966CD0-FE26-4092-9F76-BD2C1A941F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sz="2400" dirty="0">
                <a:latin typeface="Roboto"/>
                <a:ea typeface="Roboto"/>
                <a:cs typeface="Roboto"/>
                <a:sym typeface="Roboto"/>
              </a:rPr>
              <a:t>Reverse Shell Backdoor</a:t>
            </a:r>
            <a:br>
              <a:rPr lang="en-US" sz="2400" dirty="0">
                <a:latin typeface="Roboto"/>
                <a:ea typeface="Roboto"/>
                <a:cs typeface="Roboto"/>
                <a:sym typeface="Roboto"/>
              </a:rPr>
            </a:b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Using the Metasploit toolset:</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Established remote listener.</a:t>
            </a:r>
          </a:p>
          <a:p>
            <a:pPr marL="0" lvl="0" indent="0" algn="l" rtl="0">
              <a:lnSpc>
                <a:spcPct val="115000"/>
              </a:lnSpc>
              <a:spcBef>
                <a:spcPts val="0"/>
              </a:spcBef>
              <a:spcAft>
                <a:spcPts val="0"/>
              </a:spcAft>
              <a:buNone/>
            </a:pPr>
            <a:r>
              <a:rPr lang="en-US" sz="1200" dirty="0">
                <a:latin typeface="Roboto"/>
                <a:ea typeface="Roboto"/>
                <a:cs typeface="Roboto"/>
                <a:sym typeface="Roboto"/>
              </a:rPr>
              <a:t>Executed reverse shell</a:t>
            </a:r>
          </a:p>
          <a:p>
            <a:pPr marL="0" lvl="0" indent="0" algn="l" rtl="0">
              <a:lnSpc>
                <a:spcPct val="115000"/>
              </a:lnSpc>
              <a:spcBef>
                <a:spcPts val="0"/>
              </a:spcBef>
              <a:spcAft>
                <a:spcPts val="0"/>
              </a:spcAft>
              <a:buNone/>
            </a:pPr>
            <a:r>
              <a:rPr lang="en-US" sz="1200" dirty="0">
                <a:latin typeface="Roboto"/>
                <a:ea typeface="Roboto"/>
                <a:cs typeface="Roboto"/>
                <a:sym typeface="Roboto"/>
              </a:rPr>
              <a:t>backdoor on Capstone</a:t>
            </a:r>
          </a:p>
          <a:p>
            <a:pPr marL="0" lvl="0" indent="0" algn="l" rtl="0">
              <a:lnSpc>
                <a:spcPct val="115000"/>
              </a:lnSpc>
              <a:spcBef>
                <a:spcPts val="0"/>
              </a:spcBef>
              <a:spcAft>
                <a:spcPts val="0"/>
              </a:spcAft>
              <a:buNone/>
            </a:pPr>
            <a:r>
              <a:rPr lang="en-US" sz="1200" dirty="0">
                <a:latin typeface="Roboto"/>
                <a:ea typeface="Roboto"/>
                <a:cs typeface="Roboto"/>
                <a:sym typeface="Roboto"/>
              </a:rPr>
              <a:t>Apache server.</a:t>
            </a:r>
          </a:p>
          <a:p>
            <a:pPr marL="0" lvl="0" indent="0" algn="l" rtl="0">
              <a:lnSpc>
                <a:spcPct val="115000"/>
              </a:lnSpc>
              <a:spcBef>
                <a:spcPts val="0"/>
              </a:spcBef>
              <a:spcAft>
                <a:spcPts val="0"/>
              </a:spcAft>
              <a:buNone/>
            </a:pPr>
            <a:r>
              <a:rPr lang="en-US" sz="1200" dirty="0">
                <a:latin typeface="Roboto"/>
                <a:ea typeface="Roboto"/>
                <a:cs typeface="Roboto"/>
                <a:sym typeface="Roboto"/>
              </a:rPr>
              <a:t>Commands:</a:t>
            </a:r>
          </a:p>
          <a:p>
            <a:pPr marL="0" lvl="0" indent="0" algn="l" rtl="0">
              <a:lnSpc>
                <a:spcPct val="115000"/>
              </a:lnSpc>
              <a:spcBef>
                <a:spcPts val="0"/>
              </a:spcBef>
              <a:spcAft>
                <a:spcPts val="0"/>
              </a:spcAft>
              <a:buNone/>
            </a:pPr>
            <a:r>
              <a:rPr lang="en-US" sz="800" dirty="0">
                <a:latin typeface="Roboto"/>
                <a:ea typeface="Roboto"/>
                <a:cs typeface="Roboto"/>
                <a:sym typeface="Roboto"/>
              </a:rPr>
              <a:t>Meterpreter&gt; use exploit/multi/handler</a:t>
            </a:r>
          </a:p>
          <a:p>
            <a:pPr marL="0" lvl="0" indent="0" algn="l" rtl="0">
              <a:lnSpc>
                <a:spcPct val="115000"/>
              </a:lnSpc>
              <a:spcBef>
                <a:spcPts val="0"/>
              </a:spcBef>
              <a:spcAft>
                <a:spcPts val="0"/>
              </a:spcAft>
              <a:buNone/>
            </a:pPr>
            <a:r>
              <a:rPr lang="en-US" sz="800" dirty="0">
                <a:latin typeface="Roboto"/>
                <a:ea typeface="Roboto"/>
                <a:cs typeface="Roboto"/>
                <a:sym typeface="Roboto"/>
              </a:rPr>
              <a:t>Meterpreter&gt; set payload </a:t>
            </a:r>
            <a:r>
              <a:rPr lang="en-US" sz="800" dirty="0" err="1">
                <a:latin typeface="Roboto"/>
                <a:ea typeface="Roboto"/>
                <a:cs typeface="Roboto"/>
                <a:sym typeface="Roboto"/>
              </a:rPr>
              <a:t>php</a:t>
            </a:r>
            <a:r>
              <a:rPr lang="en-US" sz="800" dirty="0">
                <a:latin typeface="Roboto"/>
                <a:ea typeface="Roboto"/>
                <a:cs typeface="Roboto"/>
                <a:sym typeface="Roboto"/>
              </a:rPr>
              <a:t>/</a:t>
            </a:r>
            <a:r>
              <a:rPr lang="en-US" sz="800" dirty="0" err="1">
                <a:latin typeface="Roboto"/>
                <a:ea typeface="Roboto"/>
                <a:cs typeface="Roboto"/>
                <a:sym typeface="Roboto"/>
              </a:rPr>
              <a:t>meterpreter</a:t>
            </a:r>
            <a:r>
              <a:rPr lang="en-US" sz="800" dirty="0">
                <a:latin typeface="Roboto"/>
                <a:ea typeface="Roboto"/>
                <a:cs typeface="Roboto"/>
                <a:sym typeface="Roboto"/>
              </a:rPr>
              <a:t>/</a:t>
            </a:r>
            <a:r>
              <a:rPr lang="en-US" sz="800" dirty="0" err="1">
                <a:latin typeface="Roboto"/>
                <a:ea typeface="Roboto"/>
                <a:cs typeface="Roboto"/>
                <a:sym typeface="Roboto"/>
              </a:rPr>
              <a:t>reverse_php</a:t>
            </a:r>
            <a:endParaRPr lang="en-US" sz="800" dirty="0">
              <a:latin typeface="Roboto"/>
              <a:ea typeface="Roboto"/>
              <a:cs typeface="Roboto"/>
              <a:sym typeface="Roboto"/>
            </a:endParaRPr>
          </a:p>
          <a:p>
            <a:pPr marL="0" lvl="0" indent="0" algn="l" rtl="0">
              <a:lnSpc>
                <a:spcPct val="115000"/>
              </a:lnSpc>
              <a:spcBef>
                <a:spcPts val="0"/>
              </a:spcBef>
              <a:spcAft>
                <a:spcPts val="0"/>
              </a:spcAft>
              <a:buNone/>
            </a:pPr>
            <a:r>
              <a:rPr lang="en-US" sz="800" dirty="0">
                <a:latin typeface="Roboto"/>
                <a:ea typeface="Roboto"/>
                <a:cs typeface="Roboto"/>
                <a:sym typeface="Roboto"/>
              </a:rPr>
              <a:t>Meterpreter&gt; exploit</a:t>
            </a:r>
          </a:p>
          <a:p>
            <a:pPr marL="0" lvl="0" indent="0" algn="l" rtl="0">
              <a:lnSpc>
                <a:spcPct val="115000"/>
              </a:lnSpc>
              <a:spcBef>
                <a:spcPts val="0"/>
              </a:spcBef>
              <a:spcAft>
                <a:spcPts val="0"/>
              </a:spcAft>
              <a:buNone/>
            </a:pPr>
            <a:r>
              <a:rPr lang="en-US" sz="800" dirty="0">
                <a:latin typeface="Roboto"/>
                <a:ea typeface="Roboto"/>
                <a:cs typeface="Roboto"/>
                <a:sym typeface="Roboto"/>
              </a:rPr>
              <a:t>Meterpreter&gt; shell</a:t>
            </a: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US" sz="1200" dirty="0">
                <a:latin typeface="Roboto"/>
                <a:ea typeface="Roboto"/>
                <a:cs typeface="Roboto"/>
                <a:sym typeface="Roboto"/>
              </a:rPr>
              <a:t>Using the payload created during the LFI exploit, I was able to achieve reverse shell access to the Capstone server and find the flag.txt</a:t>
            </a: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3" name="Picture 2">
            <a:extLst>
              <a:ext uri="{FF2B5EF4-FFF2-40B4-BE49-F238E27FC236}">
                <a16:creationId xmlns:a16="http://schemas.microsoft.com/office/drawing/2014/main" id="{6AAA3D03-41FF-4509-A518-CE922DCA4507}"/>
              </a:ext>
            </a:extLst>
          </p:cNvPr>
          <p:cNvPicPr>
            <a:picLocks noChangeAspect="1"/>
          </p:cNvPicPr>
          <p:nvPr/>
        </p:nvPicPr>
        <p:blipFill>
          <a:blip r:embed="rId3"/>
          <a:stretch>
            <a:fillRect/>
          </a:stretch>
        </p:blipFill>
        <p:spPr>
          <a:xfrm>
            <a:off x="6401175" y="1548229"/>
            <a:ext cx="2428500" cy="18640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Identifying the Port Scan</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Include a screenshot of Kibana logs depicting the port scan. </a:t>
            </a:r>
            <a:endParaRPr dirty="0">
              <a:latin typeface="Roboto"/>
              <a:ea typeface="Roboto"/>
              <a:cs typeface="Roboto"/>
              <a:sym typeface="Roboto"/>
            </a:endParaRPr>
          </a:p>
        </p:txBody>
      </p:sp>
      <p:sp>
        <p:nvSpPr>
          <p:cNvPr id="1163" name="Google Shape;1163;p65"/>
          <p:cNvSpPr txBox="1">
            <a:spLocks noGrp="1"/>
          </p:cNvSpPr>
          <p:nvPr>
            <p:ph type="subTitle" idx="1"/>
          </p:nvPr>
        </p:nvSpPr>
        <p:spPr>
          <a:xfrm>
            <a:off x="225428" y="609300"/>
            <a:ext cx="8551221"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latin typeface="Arial Narrow" panose="020B0606020202030204" pitchFamily="34" charset="0"/>
              </a:rPr>
              <a:t>What time did the port scan occur? The scan occurred on 3/29/22 23:30 till 3/30/22 0:00 </a:t>
            </a:r>
          </a:p>
          <a:p>
            <a:pPr marL="320040" lvl="0" indent="-167640" algn="l" rtl="0">
              <a:spcBef>
                <a:spcPts val="0"/>
              </a:spcBef>
              <a:spcAft>
                <a:spcPts val="0"/>
              </a:spcAft>
              <a:buSzPts val="1200"/>
              <a:buChar char="●"/>
            </a:pPr>
            <a:r>
              <a:rPr lang="en" sz="1200" dirty="0">
                <a:latin typeface="Arial Narrow" panose="020B0606020202030204" pitchFamily="34" charset="0"/>
              </a:rPr>
              <a:t>How many packets were sent, and from which IP? </a:t>
            </a:r>
            <a:r>
              <a:rPr lang="en-US" sz="1200" dirty="0">
                <a:latin typeface="Arial Narrow" panose="020B0606020202030204" pitchFamily="34" charset="0"/>
              </a:rPr>
              <a:t>192.168.1.90</a:t>
            </a:r>
            <a:endParaRPr sz="1200" dirty="0">
              <a:latin typeface="Arial Narrow" panose="020B0606020202030204" pitchFamily="34" charset="0"/>
            </a:endParaRPr>
          </a:p>
          <a:p>
            <a:pPr marL="320040" lvl="0" indent="-167640" algn="l" rtl="0">
              <a:spcBef>
                <a:spcPts val="0"/>
              </a:spcBef>
              <a:spcAft>
                <a:spcPts val="0"/>
              </a:spcAft>
              <a:buSzPts val="1200"/>
              <a:buChar char="●"/>
            </a:pPr>
            <a:r>
              <a:rPr lang="en" sz="1200" dirty="0">
                <a:latin typeface="Arial Narrow" panose="020B0606020202030204" pitchFamily="34" charset="0"/>
              </a:rPr>
              <a:t>What indicates that this was a port scan? A high amount of traffic from a single IP testing to see which ports are open</a:t>
            </a:r>
            <a:endParaRPr sz="1200" dirty="0">
              <a:latin typeface="Arial Narrow" panose="020B0606020202030204" pitchFamily="34" charset="0"/>
            </a:endParaRPr>
          </a:p>
        </p:txBody>
      </p:sp>
      <p:pic>
        <p:nvPicPr>
          <p:cNvPr id="1164" name="Google Shape;1164;p65"/>
          <p:cNvPicPr preferRelativeResize="0"/>
          <p:nvPr/>
        </p:nvPicPr>
        <p:blipFill>
          <a:blip r:embed="rId3">
            <a:alphaModFix/>
          </a:blip>
          <a:stretch>
            <a:fillRect/>
          </a:stretch>
        </p:blipFill>
        <p:spPr>
          <a:xfrm>
            <a:off x="367350" y="835137"/>
            <a:ext cx="424701" cy="331225"/>
          </a:xfrm>
          <a:prstGeom prst="rect">
            <a:avLst/>
          </a:prstGeom>
          <a:noFill/>
          <a:ln>
            <a:noFill/>
          </a:ln>
        </p:spPr>
      </p:pic>
      <p:pic>
        <p:nvPicPr>
          <p:cNvPr id="5" name="Picture 4">
            <a:extLst>
              <a:ext uri="{FF2B5EF4-FFF2-40B4-BE49-F238E27FC236}">
                <a16:creationId xmlns:a16="http://schemas.microsoft.com/office/drawing/2014/main" id="{EADE4D85-ED8D-46EA-A3DF-872CB2E23955}"/>
              </a:ext>
            </a:extLst>
          </p:cNvPr>
          <p:cNvPicPr>
            <a:picLocks noChangeAspect="1"/>
          </p:cNvPicPr>
          <p:nvPr/>
        </p:nvPicPr>
        <p:blipFill>
          <a:blip r:embed="rId4"/>
          <a:stretch>
            <a:fillRect/>
          </a:stretch>
        </p:blipFill>
        <p:spPr>
          <a:xfrm>
            <a:off x="0" y="1305423"/>
            <a:ext cx="9144000" cy="2532654"/>
          </a:xfrm>
          <a:prstGeom prst="rect">
            <a:avLst/>
          </a:prstGeom>
        </p:spPr>
      </p:pic>
      <p:pic>
        <p:nvPicPr>
          <p:cNvPr id="7" name="Picture 6">
            <a:extLst>
              <a:ext uri="{FF2B5EF4-FFF2-40B4-BE49-F238E27FC236}">
                <a16:creationId xmlns:a16="http://schemas.microsoft.com/office/drawing/2014/main" id="{B8FEFD1F-5CF3-40C8-BA31-BF86212BCA5C}"/>
              </a:ext>
            </a:extLst>
          </p:cNvPr>
          <p:cNvPicPr>
            <a:picLocks noChangeAspect="1"/>
          </p:cNvPicPr>
          <p:nvPr/>
        </p:nvPicPr>
        <p:blipFill>
          <a:blip r:embed="rId5"/>
          <a:stretch>
            <a:fillRect/>
          </a:stretch>
        </p:blipFill>
        <p:spPr>
          <a:xfrm>
            <a:off x="-12300" y="3838077"/>
            <a:ext cx="2422125" cy="1305423"/>
          </a:xfrm>
          <a:prstGeom prst="rect">
            <a:avLst/>
          </a:prstGeom>
        </p:spPr>
      </p:pic>
      <p:pic>
        <p:nvPicPr>
          <p:cNvPr id="9" name="Picture 8">
            <a:extLst>
              <a:ext uri="{FF2B5EF4-FFF2-40B4-BE49-F238E27FC236}">
                <a16:creationId xmlns:a16="http://schemas.microsoft.com/office/drawing/2014/main" id="{9D4F5D02-33B5-4CEB-A9B8-47C7599F7F29}"/>
              </a:ext>
            </a:extLst>
          </p:cNvPr>
          <p:cNvPicPr>
            <a:picLocks noChangeAspect="1"/>
          </p:cNvPicPr>
          <p:nvPr/>
        </p:nvPicPr>
        <p:blipFill>
          <a:blip r:embed="rId6"/>
          <a:stretch>
            <a:fillRect/>
          </a:stretch>
        </p:blipFill>
        <p:spPr>
          <a:xfrm>
            <a:off x="2149875" y="3838076"/>
            <a:ext cx="2422125" cy="1305423"/>
          </a:xfrm>
          <a:prstGeom prst="rect">
            <a:avLst/>
          </a:prstGeom>
        </p:spPr>
      </p:pic>
      <p:pic>
        <p:nvPicPr>
          <p:cNvPr id="11" name="Picture 10">
            <a:extLst>
              <a:ext uri="{FF2B5EF4-FFF2-40B4-BE49-F238E27FC236}">
                <a16:creationId xmlns:a16="http://schemas.microsoft.com/office/drawing/2014/main" id="{11DE498D-F327-403E-B7C8-2C4800F6EDD8}"/>
              </a:ext>
            </a:extLst>
          </p:cNvPr>
          <p:cNvPicPr>
            <a:picLocks noChangeAspect="1"/>
          </p:cNvPicPr>
          <p:nvPr/>
        </p:nvPicPr>
        <p:blipFill>
          <a:blip r:embed="rId7"/>
          <a:stretch>
            <a:fillRect/>
          </a:stretch>
        </p:blipFill>
        <p:spPr>
          <a:xfrm>
            <a:off x="4572000" y="3838075"/>
            <a:ext cx="2422125" cy="1305375"/>
          </a:xfrm>
          <a:prstGeom prst="rect">
            <a:avLst/>
          </a:prstGeom>
        </p:spPr>
      </p:pic>
      <p:pic>
        <p:nvPicPr>
          <p:cNvPr id="13" name="Picture 12">
            <a:extLst>
              <a:ext uri="{FF2B5EF4-FFF2-40B4-BE49-F238E27FC236}">
                <a16:creationId xmlns:a16="http://schemas.microsoft.com/office/drawing/2014/main" id="{5BDCAB4E-6D93-4892-BF59-2D685B820D02}"/>
              </a:ext>
            </a:extLst>
          </p:cNvPr>
          <p:cNvPicPr>
            <a:picLocks noChangeAspect="1"/>
          </p:cNvPicPr>
          <p:nvPr/>
        </p:nvPicPr>
        <p:blipFill>
          <a:blip r:embed="rId8"/>
          <a:stretch>
            <a:fillRect/>
          </a:stretch>
        </p:blipFill>
        <p:spPr>
          <a:xfrm>
            <a:off x="6994124" y="3814788"/>
            <a:ext cx="2149875" cy="13054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3" name="Google Shape;1173;p66"/>
          <p:cNvSpPr txBox="1">
            <a:spLocks noGrp="1"/>
          </p:cNvSpPr>
          <p:nvPr>
            <p:ph type="subTitle" idx="1"/>
          </p:nvPr>
        </p:nvSpPr>
        <p:spPr>
          <a:xfrm>
            <a:off x="258210" y="680512"/>
            <a:ext cx="8409299"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What time did the request occur? </a:t>
            </a:r>
            <a:r>
              <a:rPr lang="en-US" sz="1200" dirty="0">
                <a:latin typeface="Arial Narrow" panose="020B0606020202030204" pitchFamily="34" charset="0"/>
              </a:rPr>
              <a:t>The scan occurred on 3/30/22 0:00 till 3/30/22 01:20 </a:t>
            </a:r>
          </a:p>
          <a:p>
            <a:pPr marL="320040" lvl="0" indent="-167640" algn="l" rtl="0">
              <a:spcBef>
                <a:spcPts val="0"/>
              </a:spcBef>
              <a:spcAft>
                <a:spcPts val="0"/>
              </a:spcAft>
              <a:buSzPts val="1200"/>
              <a:buChar char="●"/>
            </a:pPr>
            <a:r>
              <a:rPr lang="en" sz="1200" dirty="0"/>
              <a:t>How many requests were made? </a:t>
            </a:r>
            <a:r>
              <a:rPr lang="en-US" sz="1200" dirty="0">
                <a:latin typeface="Arial Narrow" panose="020B0606020202030204" pitchFamily="34" charset="0"/>
              </a:rPr>
              <a:t>223,878</a:t>
            </a:r>
            <a:endParaRPr sz="1200" dirty="0">
              <a:latin typeface="Arial Narrow" panose="020B0606020202030204" pitchFamily="34" charset="0"/>
            </a:endParaRPr>
          </a:p>
          <a:p>
            <a:pPr marL="320040" lvl="0" indent="-167640" algn="l" rtl="0">
              <a:spcBef>
                <a:spcPts val="0"/>
              </a:spcBef>
              <a:spcAft>
                <a:spcPts val="0"/>
              </a:spcAft>
              <a:buSzPts val="1200"/>
              <a:buChar char="●"/>
            </a:pPr>
            <a:r>
              <a:rPr lang="en-US" sz="1200" dirty="0"/>
              <a:t>Which files were requested? </a:t>
            </a:r>
            <a:r>
              <a:rPr lang="en-US" sz="1200" dirty="0">
                <a:latin typeface="Arial Narrow" panose="020B0606020202030204" pitchFamily="34" charset="0"/>
              </a:rPr>
              <a:t>The connect to </a:t>
            </a:r>
            <a:r>
              <a:rPr lang="en-US" sz="1200" dirty="0" err="1">
                <a:latin typeface="Arial Narrow" panose="020B0606020202030204" pitchFamily="34" charset="0"/>
              </a:rPr>
              <a:t>corp</a:t>
            </a:r>
            <a:r>
              <a:rPr lang="en-US" sz="1200" dirty="0">
                <a:latin typeface="Arial Narrow" panose="020B0606020202030204" pitchFamily="34" charset="0"/>
              </a:rPr>
              <a:t> server file  </a:t>
            </a:r>
          </a:p>
          <a:p>
            <a:pPr marL="320040" lvl="0" indent="-167640" algn="l" rtl="0">
              <a:spcBef>
                <a:spcPts val="0"/>
              </a:spcBef>
              <a:spcAft>
                <a:spcPts val="0"/>
              </a:spcAft>
              <a:buSzPts val="1200"/>
              <a:buChar char="●"/>
            </a:pPr>
            <a:r>
              <a:rPr lang="en-US" sz="1200" dirty="0"/>
              <a:t>What did they contain? </a:t>
            </a:r>
            <a:r>
              <a:rPr lang="en-US" sz="1200" dirty="0">
                <a:latin typeface="Arial Narrow" panose="020B0606020202030204" pitchFamily="34" charset="0"/>
              </a:rPr>
              <a:t>It contained a hash password for the employee’s credentials (Ryan), which allowed access to the </a:t>
            </a:r>
            <a:r>
              <a:rPr lang="en-US" sz="1200" dirty="0" err="1">
                <a:latin typeface="Arial Narrow" panose="020B0606020202030204" pitchFamily="34" charset="0"/>
              </a:rPr>
              <a:t>webdav</a:t>
            </a:r>
            <a:r>
              <a:rPr lang="en-US" sz="1200" dirty="0">
                <a:latin typeface="Arial Narrow" panose="020B0606020202030204" pitchFamily="34" charset="0"/>
              </a:rPr>
              <a:t> site.</a:t>
            </a:r>
          </a:p>
        </p:txBody>
      </p:sp>
      <p:pic>
        <p:nvPicPr>
          <p:cNvPr id="1174" name="Google Shape;1174;p66"/>
          <p:cNvPicPr preferRelativeResize="0"/>
          <p:nvPr/>
        </p:nvPicPr>
        <p:blipFill>
          <a:blip r:embed="rId3">
            <a:alphaModFix/>
          </a:blip>
          <a:stretch>
            <a:fillRect/>
          </a:stretch>
        </p:blipFill>
        <p:spPr>
          <a:xfrm>
            <a:off x="367350" y="835137"/>
            <a:ext cx="424701" cy="331225"/>
          </a:xfrm>
          <a:prstGeom prst="rect">
            <a:avLst/>
          </a:prstGeom>
          <a:noFill/>
          <a:ln>
            <a:noFill/>
          </a:ln>
        </p:spPr>
      </p:pic>
      <p:pic>
        <p:nvPicPr>
          <p:cNvPr id="5" name="Picture 4">
            <a:extLst>
              <a:ext uri="{FF2B5EF4-FFF2-40B4-BE49-F238E27FC236}">
                <a16:creationId xmlns:a16="http://schemas.microsoft.com/office/drawing/2014/main" id="{DFF98698-2D00-4557-93B5-C7F9E7CA39D3}"/>
              </a:ext>
            </a:extLst>
          </p:cNvPr>
          <p:cNvPicPr>
            <a:picLocks noChangeAspect="1"/>
          </p:cNvPicPr>
          <p:nvPr/>
        </p:nvPicPr>
        <p:blipFill>
          <a:blip r:embed="rId4"/>
          <a:stretch>
            <a:fillRect/>
          </a:stretch>
        </p:blipFill>
        <p:spPr>
          <a:xfrm>
            <a:off x="0" y="1865970"/>
            <a:ext cx="4773586" cy="2468137"/>
          </a:xfrm>
          <a:prstGeom prst="rect">
            <a:avLst/>
          </a:prstGeom>
        </p:spPr>
      </p:pic>
      <p:pic>
        <p:nvPicPr>
          <p:cNvPr id="7" name="Picture 6">
            <a:extLst>
              <a:ext uri="{FF2B5EF4-FFF2-40B4-BE49-F238E27FC236}">
                <a16:creationId xmlns:a16="http://schemas.microsoft.com/office/drawing/2014/main" id="{CEA1EE37-2FB4-4765-B757-E0B5B6412FED}"/>
              </a:ext>
            </a:extLst>
          </p:cNvPr>
          <p:cNvPicPr>
            <a:picLocks noChangeAspect="1"/>
          </p:cNvPicPr>
          <p:nvPr/>
        </p:nvPicPr>
        <p:blipFill>
          <a:blip r:embed="rId5"/>
          <a:stretch>
            <a:fillRect/>
          </a:stretch>
        </p:blipFill>
        <p:spPr>
          <a:xfrm>
            <a:off x="4799170" y="1925443"/>
            <a:ext cx="4126549" cy="24681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3" name="Google Shape;1183;p67"/>
          <p:cNvSpPr txBox="1">
            <a:spLocks noGrp="1"/>
          </p:cNvSpPr>
          <p:nvPr>
            <p:ph type="subTitle" idx="1"/>
          </p:nvPr>
        </p:nvSpPr>
        <p:spPr>
          <a:xfrm>
            <a:off x="367350" y="680512"/>
            <a:ext cx="84093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in the attack? </a:t>
            </a:r>
            <a:r>
              <a:rPr lang="en-US" sz="1200" b="0" i="0" dirty="0">
                <a:solidFill>
                  <a:srgbClr val="343741"/>
                </a:solidFill>
                <a:effectLst/>
                <a:latin typeface="Arial Narrow" panose="020B0606020202030204" pitchFamily="34" charset="0"/>
              </a:rPr>
              <a:t>223,878</a:t>
            </a:r>
            <a:endParaRPr sz="1200" dirty="0">
              <a:latin typeface="Arial Narrow" panose="020B0606020202030204" pitchFamily="34" charset="0"/>
            </a:endParaRPr>
          </a:p>
          <a:p>
            <a:pPr marL="320040" lvl="0" indent="-167640" algn="l" rtl="0">
              <a:spcBef>
                <a:spcPts val="0"/>
              </a:spcBef>
              <a:spcAft>
                <a:spcPts val="0"/>
              </a:spcAft>
              <a:buSzPts val="1200"/>
              <a:buChar char="●"/>
            </a:pPr>
            <a:r>
              <a:rPr lang="en" sz="1200" dirty="0"/>
              <a:t>How many requests had been made before the attacker </a:t>
            </a:r>
            <a:br>
              <a:rPr lang="en" sz="1200" dirty="0"/>
            </a:br>
            <a:r>
              <a:rPr lang="en" sz="1200" dirty="0"/>
              <a:t>discovered the password? </a:t>
            </a:r>
            <a:r>
              <a:rPr lang="en" sz="1200" dirty="0">
                <a:solidFill>
                  <a:srgbClr val="343741"/>
                </a:solidFill>
                <a:latin typeface="Arial Narrow" panose="020B0606020202030204" pitchFamily="34" charset="0"/>
              </a:rPr>
              <a:t>There were 2 requests made before the attacker found the password. This was spotted by the 301 http code which is a redirect</a:t>
            </a:r>
            <a:endParaRPr sz="1200" dirty="0">
              <a:solidFill>
                <a:srgbClr val="343741"/>
              </a:solidFill>
              <a:latin typeface="Arial Narrow" panose="020B0606020202030204" pitchFamily="34" charset="0"/>
            </a:endParaRPr>
          </a:p>
        </p:txBody>
      </p:sp>
      <p:pic>
        <p:nvPicPr>
          <p:cNvPr id="1184" name="Google Shape;1184;p67"/>
          <p:cNvPicPr preferRelativeResize="0"/>
          <p:nvPr/>
        </p:nvPicPr>
        <p:blipFill>
          <a:blip r:embed="rId3">
            <a:alphaModFix/>
          </a:blip>
          <a:stretch>
            <a:fillRect/>
          </a:stretch>
        </p:blipFill>
        <p:spPr>
          <a:xfrm>
            <a:off x="367350" y="835137"/>
            <a:ext cx="424701" cy="331225"/>
          </a:xfrm>
          <a:prstGeom prst="rect">
            <a:avLst/>
          </a:prstGeom>
          <a:noFill/>
          <a:ln>
            <a:noFill/>
          </a:ln>
        </p:spPr>
      </p:pic>
      <p:pic>
        <p:nvPicPr>
          <p:cNvPr id="3" name="Picture 2">
            <a:extLst>
              <a:ext uri="{FF2B5EF4-FFF2-40B4-BE49-F238E27FC236}">
                <a16:creationId xmlns:a16="http://schemas.microsoft.com/office/drawing/2014/main" id="{5BC9EE77-9B4E-4900-91C7-302F90A6A375}"/>
              </a:ext>
            </a:extLst>
          </p:cNvPr>
          <p:cNvPicPr>
            <a:picLocks noChangeAspect="1"/>
          </p:cNvPicPr>
          <p:nvPr/>
        </p:nvPicPr>
        <p:blipFill>
          <a:blip r:embed="rId4"/>
          <a:stretch>
            <a:fillRect/>
          </a:stretch>
        </p:blipFill>
        <p:spPr>
          <a:xfrm>
            <a:off x="4170873" y="2426287"/>
            <a:ext cx="4605777" cy="2160577"/>
          </a:xfrm>
          <a:prstGeom prst="rect">
            <a:avLst/>
          </a:prstGeom>
        </p:spPr>
      </p:pic>
      <p:pic>
        <p:nvPicPr>
          <p:cNvPr id="5" name="Picture 4">
            <a:extLst>
              <a:ext uri="{FF2B5EF4-FFF2-40B4-BE49-F238E27FC236}">
                <a16:creationId xmlns:a16="http://schemas.microsoft.com/office/drawing/2014/main" id="{686BB2EB-07FA-4458-A3DB-3FED80F1BCAB}"/>
              </a:ext>
            </a:extLst>
          </p:cNvPr>
          <p:cNvPicPr>
            <a:picLocks noChangeAspect="1"/>
          </p:cNvPicPr>
          <p:nvPr/>
        </p:nvPicPr>
        <p:blipFill>
          <a:blip r:embed="rId5"/>
          <a:stretch>
            <a:fillRect/>
          </a:stretch>
        </p:blipFill>
        <p:spPr>
          <a:xfrm>
            <a:off x="367350" y="2375350"/>
            <a:ext cx="3835348" cy="21605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2" name="Google Shape;1192;p68"/>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1193" name="Google Shape;1193;p68"/>
          <p:cNvSpPr txBox="1">
            <a:spLocks noGrp="1"/>
          </p:cNvSpPr>
          <p:nvPr>
            <p:ph type="subTitle" idx="1"/>
          </p:nvPr>
        </p:nvSpPr>
        <p:spPr>
          <a:xfrm>
            <a:off x="359916" y="737560"/>
            <a:ext cx="725265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latin typeface="Arial Narrow" panose="020B0606020202030204" pitchFamily="34" charset="0"/>
              </a:rPr>
              <a:t>46 total requests were made for the WebDAV directory (192.168.1.105/</a:t>
            </a:r>
            <a:r>
              <a:rPr lang="en-US" sz="1200" dirty="0" err="1">
                <a:latin typeface="Arial Narrow" panose="020B0606020202030204" pitchFamily="34" charset="0"/>
              </a:rPr>
              <a:t>webdav</a:t>
            </a:r>
            <a:r>
              <a:rPr lang="en-US" sz="1200" dirty="0">
                <a:latin typeface="Arial Narrow" panose="020B0606020202030204" pitchFamily="34" charset="0"/>
              </a:rPr>
              <a:t>)</a:t>
            </a:r>
          </a:p>
          <a:p>
            <a:pPr marL="320040" lvl="0" indent="-167640" algn="l" rtl="0">
              <a:spcBef>
                <a:spcPts val="0"/>
              </a:spcBef>
              <a:spcAft>
                <a:spcPts val="0"/>
              </a:spcAft>
              <a:buSzPts val="1200"/>
              <a:buChar char="●"/>
            </a:pPr>
            <a:r>
              <a:rPr lang="en-US" sz="1200" dirty="0">
                <a:latin typeface="Arial Narrow" panose="020B0606020202030204" pitchFamily="34" charset="0"/>
              </a:rPr>
              <a:t>The file </a:t>
            </a:r>
            <a:r>
              <a:rPr lang="en-US" sz="1200" dirty="0" err="1">
                <a:latin typeface="Arial Narrow" panose="020B0606020202030204" pitchFamily="34" charset="0"/>
              </a:rPr>
              <a:t>shell.php</a:t>
            </a:r>
            <a:r>
              <a:rPr lang="en-US" sz="1200" dirty="0">
                <a:latin typeface="Arial Narrow" panose="020B0606020202030204" pitchFamily="34" charset="0"/>
              </a:rPr>
              <a:t> was requested.</a:t>
            </a:r>
          </a:p>
          <a:p>
            <a:pPr marL="320040" lvl="0" indent="-167640" algn="l" rtl="0">
              <a:spcBef>
                <a:spcPts val="0"/>
              </a:spcBef>
              <a:spcAft>
                <a:spcPts val="0"/>
              </a:spcAft>
              <a:buSzPts val="1200"/>
              <a:buChar char="●"/>
            </a:pPr>
            <a:r>
              <a:rPr lang="en-US" sz="1200" dirty="0">
                <a:latin typeface="Arial Narrow" panose="020B0606020202030204" pitchFamily="34" charset="0"/>
              </a:rPr>
              <a:t>Request methods include the following: GET, PUT, PROPFIND and OPTIONS</a:t>
            </a:r>
          </a:p>
        </p:txBody>
      </p:sp>
      <p:pic>
        <p:nvPicPr>
          <p:cNvPr id="1194" name="Google Shape;1194;p68"/>
          <p:cNvPicPr preferRelativeResize="0"/>
          <p:nvPr/>
        </p:nvPicPr>
        <p:blipFill>
          <a:blip r:embed="rId3">
            <a:alphaModFix/>
          </a:blip>
          <a:stretch>
            <a:fillRect/>
          </a:stretch>
        </p:blipFill>
        <p:spPr>
          <a:xfrm>
            <a:off x="367350" y="858375"/>
            <a:ext cx="424701" cy="331225"/>
          </a:xfrm>
          <a:prstGeom prst="rect">
            <a:avLst/>
          </a:prstGeom>
          <a:noFill/>
          <a:ln>
            <a:noFill/>
          </a:ln>
        </p:spPr>
      </p:pic>
      <p:pic>
        <p:nvPicPr>
          <p:cNvPr id="5" name="Picture 4">
            <a:extLst>
              <a:ext uri="{FF2B5EF4-FFF2-40B4-BE49-F238E27FC236}">
                <a16:creationId xmlns:a16="http://schemas.microsoft.com/office/drawing/2014/main" id="{68666C74-09EE-4AD9-BE8F-DA33B067A56E}"/>
              </a:ext>
            </a:extLst>
          </p:cNvPr>
          <p:cNvPicPr>
            <a:picLocks noChangeAspect="1"/>
          </p:cNvPicPr>
          <p:nvPr/>
        </p:nvPicPr>
        <p:blipFill>
          <a:blip r:embed="rId4"/>
          <a:stretch>
            <a:fillRect/>
          </a:stretch>
        </p:blipFill>
        <p:spPr>
          <a:xfrm>
            <a:off x="4924775" y="1466414"/>
            <a:ext cx="3851875" cy="2384100"/>
          </a:xfrm>
          <a:prstGeom prst="rect">
            <a:avLst/>
          </a:prstGeom>
        </p:spPr>
      </p:pic>
      <p:pic>
        <p:nvPicPr>
          <p:cNvPr id="7" name="Picture 6">
            <a:extLst>
              <a:ext uri="{FF2B5EF4-FFF2-40B4-BE49-F238E27FC236}">
                <a16:creationId xmlns:a16="http://schemas.microsoft.com/office/drawing/2014/main" id="{83557A1B-DAE0-4CB6-AB2E-9FE1C366A675}"/>
              </a:ext>
            </a:extLst>
          </p:cNvPr>
          <p:cNvPicPr>
            <a:picLocks noChangeAspect="1"/>
          </p:cNvPicPr>
          <p:nvPr/>
        </p:nvPicPr>
        <p:blipFill>
          <a:blip r:embed="rId5"/>
          <a:stretch>
            <a:fillRect/>
          </a:stretch>
        </p:blipFill>
        <p:spPr>
          <a:xfrm>
            <a:off x="352620" y="1466414"/>
            <a:ext cx="3215770" cy="24330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49"/>
            <a:ext cx="4298400" cy="3538749"/>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port scans?</a:t>
            </a:r>
            <a:endParaRPr lang="en-US" sz="1400" dirty="0"/>
          </a:p>
          <a:p>
            <a:pPr lvl="0" algn="l" rtl="0">
              <a:spcBef>
                <a:spcPts val="0"/>
              </a:spcBef>
              <a:spcAft>
                <a:spcPts val="0"/>
              </a:spcAft>
            </a:pPr>
            <a:r>
              <a:rPr lang="en-US" dirty="0">
                <a:latin typeface="Arial Narrow" panose="020B0606020202030204" pitchFamily="34" charset="0"/>
              </a:rPr>
              <a:t>An alert could be set to trigger when a large amount of traffic occurs in a short time from a single source IP that targets multiple ports.</a:t>
            </a:r>
            <a:endParaRPr dirty="0">
              <a:latin typeface="Arial Narrow" panose="020B0606020202030204" pitchFamily="34" charset="0"/>
            </a:endParaRPr>
          </a:p>
          <a:p>
            <a:pPr marL="0" lvl="0" indent="0" algn="l" rtl="0">
              <a:spcBef>
                <a:spcPts val="0"/>
              </a:spcBef>
              <a:spcAft>
                <a:spcPts val="0"/>
              </a:spcAft>
              <a:buNone/>
            </a:pPr>
            <a:r>
              <a:rPr lang="en" sz="1400" dirty="0"/>
              <a:t>What threshold would you set to activate this alarm?</a:t>
            </a:r>
          </a:p>
          <a:p>
            <a:pPr marL="0" lvl="0" indent="0" algn="l" rtl="0">
              <a:spcBef>
                <a:spcPts val="0"/>
              </a:spcBef>
              <a:spcAft>
                <a:spcPts val="0"/>
              </a:spcAft>
              <a:buNone/>
            </a:pPr>
            <a:r>
              <a:rPr lang="en-US" dirty="0">
                <a:latin typeface="Arial Narrow" panose="020B0606020202030204" pitchFamily="34" charset="0"/>
              </a:rPr>
              <a:t>A possible threshold for this alert could be if any single IP address requests more than 10 requests per second and more than 10 seconds or 100 consecutive ping (ICMP) requests.</a:t>
            </a:r>
          </a:p>
        </p:txBody>
      </p:sp>
      <p:sp>
        <p:nvSpPr>
          <p:cNvPr id="1209" name="Google Shape;1209;p70"/>
          <p:cNvSpPr txBox="1">
            <a:spLocks noGrp="1"/>
          </p:cNvSpPr>
          <p:nvPr>
            <p:ph type="subTitle" idx="3"/>
          </p:nvPr>
        </p:nvSpPr>
        <p:spPr>
          <a:xfrm>
            <a:off x="4466800" y="1604700"/>
            <a:ext cx="4298400" cy="353875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configurations can be set on the host to mitigate port scans?</a:t>
            </a:r>
            <a:endParaRPr sz="1400" dirty="0"/>
          </a:p>
          <a:p>
            <a:pPr lvl="0" rtl="0">
              <a:spcBef>
                <a:spcPts val="0"/>
              </a:spcBef>
              <a:spcAft>
                <a:spcPts val="0"/>
              </a:spcAft>
            </a:pPr>
            <a:r>
              <a:rPr lang="en-US" dirty="0">
                <a:latin typeface="Arial Narrow" panose="020B0606020202030204" pitchFamily="34" charset="0"/>
              </a:rPr>
              <a:t>1.Enable only the traffic needed to access internal hosts, deny everything else. Including the standard ports, such as TCP 80 for HTTP and ICMP for ping requests. </a:t>
            </a:r>
          </a:p>
          <a:p>
            <a:pPr lvl="0" rtl="0">
              <a:spcBef>
                <a:spcPts val="0"/>
              </a:spcBef>
              <a:spcAft>
                <a:spcPts val="0"/>
              </a:spcAft>
            </a:pPr>
            <a:r>
              <a:rPr lang="en-US" dirty="0">
                <a:latin typeface="Arial Narrow" panose="020B0606020202030204" pitchFamily="34" charset="0"/>
              </a:rPr>
              <a:t>2. Configure the firewall to look for potentially malicious behavior over time and have rules in place to cut off attacks if a certain threshold is reached, such as 10 port scans in one minute or 100 consecutive ping (ICMP) requests.</a:t>
            </a:r>
          </a:p>
          <a:p>
            <a:pPr marL="0" lvl="0" indent="0" algn="l" rtl="0">
              <a:spcBef>
                <a:spcPts val="0"/>
              </a:spcBef>
              <a:spcAft>
                <a:spcPts val="0"/>
              </a:spcAft>
              <a:buClr>
                <a:schemeClr val="dk1"/>
              </a:buClr>
              <a:buSzPts val="1100"/>
              <a:buFont typeface="Arial"/>
              <a:buNone/>
            </a:pPr>
            <a:r>
              <a:rPr lang="en" sz="1400" dirty="0"/>
              <a:t>Describe the solution. If possible, provide required command lines. </a:t>
            </a:r>
            <a:endParaRPr sz="1400" dirty="0"/>
          </a:p>
          <a:p>
            <a:pPr marL="0" lvl="0" indent="0" algn="l" rtl="0">
              <a:spcBef>
                <a:spcPts val="0"/>
              </a:spcBef>
              <a:spcAft>
                <a:spcPts val="0"/>
              </a:spcAft>
              <a:buNone/>
            </a:pPr>
            <a:r>
              <a:rPr lang="en-US" dirty="0">
                <a:latin typeface="Arial Narrow" panose="020B0606020202030204" pitchFamily="34" charset="0"/>
              </a:rPr>
              <a:t>Create and enable firewall rules to block and filter the traffic. In addition, setup an IDS to create alerts so there can be a quick response to the situation.</a:t>
            </a:r>
            <a:endParaRPr dirty="0">
              <a:latin typeface="Arial Narrow" panose="020B0606020202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unauthorized access?</a:t>
            </a:r>
            <a:endParaRPr sz="1400" dirty="0"/>
          </a:p>
          <a:p>
            <a:pPr marL="0" lvl="0" indent="0" algn="l" rtl="0">
              <a:spcBef>
                <a:spcPts val="0"/>
              </a:spcBef>
              <a:spcAft>
                <a:spcPts val="0"/>
              </a:spcAft>
              <a:buNone/>
            </a:pPr>
            <a:r>
              <a:rPr lang="en-US" dirty="0">
                <a:latin typeface="Arial Narrow" panose="020B0606020202030204" pitchFamily="34" charset="0"/>
              </a:rPr>
              <a:t>An alarm should be configured to trigger if any request is made for the hidden directories from outside the company’s internal network. The hidden directories are for company use only and should not be accessible from outside the premises.</a:t>
            </a:r>
          </a:p>
          <a:p>
            <a:pPr marL="0" lvl="0" indent="0" algn="l" rtl="0">
              <a:spcBef>
                <a:spcPts val="0"/>
              </a:spcBef>
              <a:spcAft>
                <a:spcPts val="0"/>
              </a:spcAft>
              <a:buNone/>
            </a:pPr>
            <a:r>
              <a:rPr lang="en-US" dirty="0">
                <a:latin typeface="Arial Narrow" panose="020B0606020202030204" pitchFamily="34" charset="0"/>
              </a:rPr>
              <a:t>Additionally, an alarm should trigger if sequential requests for the directories are made from a single IP address. </a:t>
            </a:r>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0" lvl="0" indent="0" algn="l" rtl="0">
              <a:spcBef>
                <a:spcPts val="0"/>
              </a:spcBef>
              <a:spcAft>
                <a:spcPts val="0"/>
              </a:spcAft>
              <a:buNone/>
            </a:pPr>
            <a:r>
              <a:rPr lang="en-US" dirty="0">
                <a:latin typeface="Arial Narrow" panose="020B0606020202030204" pitchFamily="34" charset="0"/>
              </a:rPr>
              <a:t>The threshold for sequential requests from a single IP address should be set for greater than 0 requests made</a:t>
            </a:r>
            <a:r>
              <a:rPr lang="en-US" sz="1400" dirty="0"/>
              <a:t>.</a:t>
            </a:r>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unwanted access?</a:t>
            </a:r>
            <a:endParaRPr lang="en-US" sz="1800" b="0" i="0" u="none" strike="noStrike" baseline="0" dirty="0">
              <a:solidFill>
                <a:srgbClr val="000000"/>
              </a:solidFill>
              <a:latin typeface="Arial" panose="020B0604020202020204" pitchFamily="34" charset="0"/>
            </a:endParaRPr>
          </a:p>
          <a:p>
            <a:r>
              <a:rPr lang="en-US" b="0" i="0" u="none" strike="noStrike" baseline="0" dirty="0">
                <a:solidFill>
                  <a:srgbClr val="000000"/>
                </a:solidFill>
                <a:latin typeface="Arial Narrow" panose="020B0606020202030204" pitchFamily="34" charset="0"/>
              </a:rPr>
              <a:t>1. Stronger usernames and password requirements for users that have access to the hidden directories.</a:t>
            </a:r>
          </a:p>
          <a:p>
            <a:r>
              <a:rPr lang="en-US" b="0" i="0" u="none" strike="noStrike" baseline="0" dirty="0">
                <a:solidFill>
                  <a:srgbClr val="000000"/>
                </a:solidFill>
                <a:latin typeface="Arial Narrow" panose="020B0606020202030204" pitchFamily="34" charset="0"/>
              </a:rPr>
              <a:t>2. Encrypt the contents of the hidden directories, and its contents.</a:t>
            </a:r>
          </a:p>
          <a:p>
            <a:r>
              <a:rPr lang="en-US" b="0" i="0" u="none" strike="noStrike" baseline="0" dirty="0">
                <a:solidFill>
                  <a:srgbClr val="000000"/>
                </a:solidFill>
                <a:latin typeface="Arial Narrow" panose="020B0606020202030204" pitchFamily="34" charset="0"/>
              </a:rPr>
              <a:t>3. Disable directories listing in the Apache.</a:t>
            </a:r>
          </a:p>
          <a:p>
            <a:pPr marL="0" lvl="0" indent="0" algn="l" rtl="0">
              <a:spcBef>
                <a:spcPts val="0"/>
              </a:spcBef>
              <a:spcAft>
                <a:spcPts val="0"/>
              </a:spcAft>
              <a:buClr>
                <a:schemeClr val="dk1"/>
              </a:buClr>
              <a:buSzPts val="1100"/>
              <a:buFont typeface="Arial"/>
              <a:buNone/>
            </a:pPr>
            <a:r>
              <a:rPr lang="en" sz="1400" dirty="0"/>
              <a:t>Describe the solution. If possible, provide required command lines. </a:t>
            </a:r>
            <a:endParaRPr sz="1400" dirty="0"/>
          </a:p>
          <a:p>
            <a:pPr marL="0" lvl="0" indent="0" algn="l" rtl="0">
              <a:spcBef>
                <a:spcPts val="0"/>
              </a:spcBef>
              <a:spcAft>
                <a:spcPts val="0"/>
              </a:spcAft>
              <a:buNone/>
            </a:pPr>
            <a:r>
              <a:rPr lang="en-US" dirty="0">
                <a:latin typeface="Arial Narrow" panose="020B0606020202030204" pitchFamily="34" charset="0"/>
              </a:rPr>
              <a:t>1. Create a whitelist for authorized IP addresses.</a:t>
            </a:r>
          </a:p>
          <a:p>
            <a:pPr marL="0" lvl="0" indent="0" algn="l" rtl="0">
              <a:spcBef>
                <a:spcPts val="0"/>
              </a:spcBef>
              <a:spcAft>
                <a:spcPts val="0"/>
              </a:spcAft>
              <a:buNone/>
            </a:pPr>
            <a:r>
              <a:rPr lang="en-US" dirty="0">
                <a:latin typeface="Arial Narrow" panose="020B0606020202030204" pitchFamily="34" charset="0"/>
              </a:rPr>
              <a:t>2. Make the folder private by changing permissions.</a:t>
            </a:r>
          </a:p>
          <a:p>
            <a:pPr marL="0" lvl="0" indent="0" algn="l" rtl="0">
              <a:spcBef>
                <a:spcPts val="0"/>
              </a:spcBef>
              <a:spcAft>
                <a:spcPts val="0"/>
              </a:spcAft>
              <a:buNone/>
            </a:pPr>
            <a:r>
              <a:rPr lang="en-US" dirty="0">
                <a:latin typeface="Arial Narrow" panose="020B0606020202030204" pitchFamily="34" charset="0"/>
              </a:rPr>
              <a:t>3. Allow connections to the hidden folder only through the VPN.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Mitigation: Preventing Brute Force Attacks</a:t>
            </a:r>
            <a:endParaRPr dirty="0"/>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brute force attacks?</a:t>
            </a:r>
            <a:endParaRPr sz="1400" dirty="0"/>
          </a:p>
          <a:p>
            <a:pPr marL="0" marR="0">
              <a:spcBef>
                <a:spcPts val="0"/>
              </a:spcBef>
              <a:spcAft>
                <a:spcPts val="70"/>
              </a:spcAft>
            </a:pPr>
            <a:r>
              <a:rPr lang="en-US" dirty="0">
                <a:solidFill>
                  <a:srgbClr val="000000"/>
                </a:solidFill>
                <a:effectLst/>
                <a:latin typeface="Arial Narrow" panose="020B0606020202030204" pitchFamily="34" charset="0"/>
                <a:ea typeface="Calibri" panose="020F0502020204030204" pitchFamily="34" charset="0"/>
              </a:rPr>
              <a:t>An alarm should be set to trigger if an unusual number of requests are issued to the server from a single IP address. </a:t>
            </a:r>
          </a:p>
          <a:p>
            <a:r>
              <a:rPr lang="en-US" dirty="0">
                <a:effectLst/>
                <a:latin typeface="Arial Narrow" panose="020B0606020202030204" pitchFamily="34" charset="0"/>
                <a:ea typeface="Calibri" panose="020F0502020204030204" pitchFamily="34" charset="0"/>
                <a:cs typeface="Times New Roman" panose="02020603050405020304" pitchFamily="18" charset="0"/>
              </a:rPr>
              <a:t>Also, an alert should be set if any user on the system has several consecutive failed authentication attempts.</a:t>
            </a:r>
            <a:endParaRPr dirty="0">
              <a:latin typeface="Arial Narrow" panose="020B0606020202030204" pitchFamily="34" charset="0"/>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0" lvl="0" indent="0" algn="l" rtl="0">
              <a:spcBef>
                <a:spcPts val="0"/>
              </a:spcBef>
              <a:spcAft>
                <a:spcPts val="0"/>
              </a:spcAft>
              <a:buNone/>
            </a:pPr>
            <a:r>
              <a:rPr lang="en-US" dirty="0">
                <a:latin typeface="Arial Narrow" panose="020B0606020202030204" pitchFamily="34" charset="0"/>
              </a:rPr>
              <a:t>The threshold should be set to anything over 25% more than the standard traffic to the site. </a:t>
            </a:r>
            <a:endParaRPr dirty="0">
              <a:latin typeface="Arial Narrow" panose="020B0606020202030204" pitchFamily="34" charset="0"/>
            </a:endParaRPr>
          </a:p>
        </p:txBody>
      </p:sp>
      <p:sp>
        <p:nvSpPr>
          <p:cNvPr id="1225" name="Google Shape;1225;p72"/>
          <p:cNvSpPr txBox="1">
            <a:spLocks noGrp="1"/>
          </p:cNvSpPr>
          <p:nvPr>
            <p:ph type="subTitle" idx="3"/>
          </p:nvPr>
        </p:nvSpPr>
        <p:spPr>
          <a:xfrm>
            <a:off x="4447750" y="1480875"/>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brute force attacks?</a:t>
            </a:r>
            <a:endParaRPr sz="1400" dirty="0"/>
          </a:p>
          <a:p>
            <a:pPr marL="0" marR="0">
              <a:spcBef>
                <a:spcPts val="0"/>
              </a:spcBef>
              <a:spcAft>
                <a:spcPts val="70"/>
              </a:spcAft>
            </a:pPr>
            <a:r>
              <a:rPr lang="en-US" dirty="0">
                <a:solidFill>
                  <a:srgbClr val="000000"/>
                </a:solidFill>
                <a:effectLst/>
                <a:latin typeface="Arial Narrow" panose="020B0606020202030204" pitchFamily="34" charset="0"/>
                <a:ea typeface="Calibri" panose="020F0502020204030204" pitchFamily="34" charset="0"/>
              </a:rPr>
              <a:t>1. Restricting access to authentication URLs using IP filtering</a:t>
            </a:r>
          </a:p>
          <a:p>
            <a:pPr marL="0" marR="0">
              <a:spcBef>
                <a:spcPts val="0"/>
              </a:spcBef>
              <a:spcAft>
                <a:spcPts val="70"/>
              </a:spcAft>
            </a:pPr>
            <a:r>
              <a:rPr lang="en-US" dirty="0">
                <a:solidFill>
                  <a:srgbClr val="000000"/>
                </a:solidFill>
                <a:effectLst/>
                <a:latin typeface="Arial Narrow" panose="020B0606020202030204" pitchFamily="34" charset="0"/>
                <a:ea typeface="Calibri" panose="020F0502020204030204" pitchFamily="34" charset="0"/>
              </a:rPr>
              <a:t>2. Setting up a lockout after 3 consecutive failed attempts.</a:t>
            </a:r>
          </a:p>
          <a:p>
            <a:pPr marL="0" marR="0">
              <a:spcBef>
                <a:spcPts val="0"/>
              </a:spcBef>
              <a:spcAft>
                <a:spcPts val="0"/>
              </a:spcAft>
            </a:pPr>
            <a:r>
              <a:rPr lang="en-US" dirty="0">
                <a:solidFill>
                  <a:srgbClr val="000000"/>
                </a:solidFill>
                <a:effectLst/>
                <a:latin typeface="Arial Narrow" panose="020B0606020202030204" pitchFamily="34" charset="0"/>
                <a:ea typeface="Calibri" panose="020F0502020204030204" pitchFamily="34" charset="0"/>
              </a:rPr>
              <a:t>3. Enable FIDO based MFA for all users in the company.</a:t>
            </a:r>
          </a:p>
          <a:p>
            <a:pPr marL="0" lvl="0" indent="0" algn="l" rtl="0">
              <a:spcBef>
                <a:spcPts val="0"/>
              </a:spcBef>
              <a:spcAft>
                <a:spcPts val="0"/>
              </a:spcAft>
              <a:buClr>
                <a:schemeClr val="dk1"/>
              </a:buClr>
              <a:buSzPts val="1100"/>
              <a:buFont typeface="Arial"/>
              <a:buNone/>
            </a:pPr>
            <a:endParaRPr lang="en"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a:t>
            </a:r>
            <a:endParaRPr sz="1400" dirty="0"/>
          </a:p>
          <a:p>
            <a:pPr marL="0" marR="0">
              <a:spcBef>
                <a:spcPts val="0"/>
              </a:spcBef>
              <a:spcAft>
                <a:spcPts val="250"/>
              </a:spcAft>
            </a:pPr>
            <a:r>
              <a:rPr lang="en-US" dirty="0">
                <a:solidFill>
                  <a:srgbClr val="000000"/>
                </a:solidFill>
                <a:effectLst/>
                <a:latin typeface="Arial Narrow" panose="020B0606020202030204" pitchFamily="34" charset="0"/>
                <a:ea typeface="Calibri" panose="020F0502020204030204" pitchFamily="34" charset="0"/>
              </a:rPr>
              <a:t>1. A requirement for brute force attacks is to send credentials to the same URL, if the </a:t>
            </a:r>
            <a:r>
              <a:rPr lang="en-US" dirty="0" err="1">
                <a:solidFill>
                  <a:srgbClr val="000000"/>
                </a:solidFill>
                <a:effectLst/>
                <a:latin typeface="Arial Narrow" panose="020B0606020202030204" pitchFamily="34" charset="0"/>
                <a:ea typeface="Calibri" panose="020F0502020204030204" pitchFamily="34" charset="0"/>
              </a:rPr>
              <a:t>url</a:t>
            </a:r>
            <a:r>
              <a:rPr lang="en-US" dirty="0">
                <a:solidFill>
                  <a:srgbClr val="000000"/>
                </a:solidFill>
                <a:effectLst/>
                <a:latin typeface="Arial Narrow" panose="020B0606020202030204" pitchFamily="34" charset="0"/>
                <a:ea typeface="Calibri" panose="020F0502020204030204" pitchFamily="34" charset="0"/>
              </a:rPr>
              <a:t> is put behind a VPN the attacker will not have access to the </a:t>
            </a:r>
            <a:r>
              <a:rPr lang="en-US" dirty="0" err="1">
                <a:solidFill>
                  <a:srgbClr val="000000"/>
                </a:solidFill>
                <a:effectLst/>
                <a:latin typeface="Arial Narrow" panose="020B0606020202030204" pitchFamily="34" charset="0"/>
                <a:ea typeface="Calibri" panose="020F0502020204030204" pitchFamily="34" charset="0"/>
              </a:rPr>
              <a:t>url</a:t>
            </a:r>
            <a:r>
              <a:rPr lang="en-US" dirty="0">
                <a:solidFill>
                  <a:srgbClr val="000000"/>
                </a:solidFill>
                <a:effectLst/>
                <a:latin typeface="Arial Narrow" panose="020B0606020202030204" pitchFamily="34" charset="0"/>
                <a:ea typeface="Calibri" panose="020F0502020204030204" pitchFamily="34" charset="0"/>
              </a:rPr>
              <a:t>.</a:t>
            </a:r>
          </a:p>
          <a:p>
            <a:pPr marL="0" marR="0">
              <a:spcBef>
                <a:spcPts val="0"/>
              </a:spcBef>
              <a:spcAft>
                <a:spcPts val="250"/>
              </a:spcAft>
            </a:pPr>
            <a:r>
              <a:rPr lang="en-US" dirty="0">
                <a:solidFill>
                  <a:srgbClr val="000000"/>
                </a:solidFill>
                <a:effectLst/>
                <a:latin typeface="Arial Narrow" panose="020B0606020202030204" pitchFamily="34" charset="0"/>
                <a:ea typeface="Calibri" panose="020F0502020204030204" pitchFamily="34" charset="0"/>
              </a:rPr>
              <a:t>2. Attackers will only be able to try a few passwords before the account is locked out.</a:t>
            </a:r>
          </a:p>
          <a:p>
            <a:pPr marL="0" marR="0">
              <a:spcBef>
                <a:spcPts val="0"/>
              </a:spcBef>
              <a:spcAft>
                <a:spcPts val="0"/>
              </a:spcAft>
            </a:pPr>
            <a:r>
              <a:rPr lang="en-US" dirty="0">
                <a:solidFill>
                  <a:srgbClr val="000000"/>
                </a:solidFill>
                <a:effectLst/>
                <a:latin typeface="Arial Narrow" panose="020B0606020202030204" pitchFamily="34" charset="0"/>
                <a:ea typeface="Calibri" panose="020F0502020204030204" pitchFamily="34" charset="0"/>
              </a:rPr>
              <a:t>3. MFA/FIDO requires an additional code or a physical device.</a:t>
            </a:r>
          </a:p>
          <a:p>
            <a:pPr marL="0" lvl="0" indent="0" algn="l" rtl="0">
              <a:spcBef>
                <a:spcPts val="0"/>
              </a:spcBef>
              <a:spcAft>
                <a:spcPts val="0"/>
              </a:spcAft>
              <a:buNone/>
            </a:pP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access to this directory?</a:t>
            </a:r>
            <a:endParaRPr sz="1400" dirty="0"/>
          </a:p>
          <a:p>
            <a:pPr marL="0" lvl="0" indent="0" algn="l" rtl="0">
              <a:spcBef>
                <a:spcPts val="0"/>
              </a:spcBef>
              <a:spcAft>
                <a:spcPts val="0"/>
              </a:spcAft>
              <a:buNone/>
            </a:pPr>
            <a:r>
              <a:rPr lang="en-US" dirty="0">
                <a:latin typeface="Arial Narrow" panose="020B0606020202030204" pitchFamily="34" charset="0"/>
              </a:rPr>
              <a:t>An alarm should be set if any attempt to access the </a:t>
            </a:r>
            <a:r>
              <a:rPr lang="en-US" dirty="0" err="1">
                <a:latin typeface="Arial Narrow" panose="020B0606020202030204" pitchFamily="34" charset="0"/>
              </a:rPr>
              <a:t>WebDav</a:t>
            </a:r>
            <a:r>
              <a:rPr lang="en-US" dirty="0">
                <a:latin typeface="Arial Narrow" panose="020B0606020202030204" pitchFamily="34" charset="0"/>
              </a:rPr>
              <a:t> directory outside of the company’s is tried.</a:t>
            </a:r>
            <a:endParaRPr dirty="0">
              <a:latin typeface="Arial Narrow" panose="020B0606020202030204" pitchFamily="34" charset="0"/>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0" lvl="0" indent="0" algn="l" rtl="0">
              <a:spcBef>
                <a:spcPts val="0"/>
              </a:spcBef>
              <a:spcAft>
                <a:spcPts val="0"/>
              </a:spcAft>
              <a:buNone/>
            </a:pPr>
            <a:r>
              <a:rPr lang="en-US" dirty="0">
                <a:latin typeface="Arial Narrow" panose="020B0606020202030204" pitchFamily="34" charset="0"/>
              </a:rPr>
              <a:t>Anything over a single attempt should generate an alert to the security team.</a:t>
            </a:r>
            <a:endParaRPr dirty="0">
              <a:latin typeface="Arial Narrow" panose="020B0606020202030204" pitchFamily="34" charset="0"/>
            </a:endParaRPr>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control access?</a:t>
            </a:r>
            <a:endParaRPr sz="1400" dirty="0"/>
          </a:p>
          <a:p>
            <a:pPr marL="0" lvl="0" indent="0" algn="l" rtl="0">
              <a:spcBef>
                <a:spcPts val="0"/>
              </a:spcBef>
              <a:spcAft>
                <a:spcPts val="0"/>
              </a:spcAft>
              <a:buNone/>
            </a:pPr>
            <a:r>
              <a:rPr lang="en-US" dirty="0">
                <a:latin typeface="Arial Narrow" panose="020B0606020202030204" pitchFamily="34" charset="0"/>
              </a:rPr>
              <a:t>1. Make the </a:t>
            </a:r>
            <a:r>
              <a:rPr lang="en-US" dirty="0" err="1">
                <a:latin typeface="Arial Narrow" panose="020B0606020202030204" pitchFamily="34" charset="0"/>
              </a:rPr>
              <a:t>WebDav</a:t>
            </a:r>
            <a:r>
              <a:rPr lang="en-US" dirty="0">
                <a:latin typeface="Arial Narrow" panose="020B0606020202030204" pitchFamily="34" charset="0"/>
              </a:rPr>
              <a:t> folder read only, if it needs to be accessible by anyone.</a:t>
            </a:r>
          </a:p>
          <a:p>
            <a:pPr marL="0" lvl="0" indent="0" algn="l" rtl="0">
              <a:spcBef>
                <a:spcPts val="0"/>
              </a:spcBef>
              <a:spcAft>
                <a:spcPts val="0"/>
              </a:spcAft>
              <a:buNone/>
            </a:pPr>
            <a:r>
              <a:rPr lang="en-US" dirty="0">
                <a:latin typeface="Arial Narrow" panose="020B0606020202030204" pitchFamily="34" charset="0"/>
              </a:rPr>
              <a:t>2. Avoid storing instructions for accessing the server that can be accessed by a web browser.</a:t>
            </a:r>
          </a:p>
          <a:p>
            <a:pPr marL="0" lvl="0" indent="0" algn="l" rtl="0">
              <a:spcBef>
                <a:spcPts val="0"/>
              </a:spcBef>
              <a:spcAft>
                <a:spcPts val="0"/>
              </a:spcAft>
              <a:buNone/>
            </a:pPr>
            <a:r>
              <a:rPr lang="en-US" dirty="0">
                <a:latin typeface="Arial Narrow" panose="020B0606020202030204" pitchFamily="34" charset="0"/>
              </a:rPr>
              <a:t>3. Make sure software patches are up to date.</a:t>
            </a:r>
          </a:p>
          <a:p>
            <a:pPr marL="0" lvl="0" indent="0" algn="l" rtl="0">
              <a:spcBef>
                <a:spcPts val="0"/>
              </a:spcBef>
              <a:spcAft>
                <a:spcPts val="0"/>
              </a:spcAft>
              <a:buNone/>
            </a:pPr>
            <a:r>
              <a:rPr lang="en-US" dirty="0">
                <a:latin typeface="Arial Narrow" panose="020B0606020202030204" pitchFamily="34" charset="0"/>
              </a:rPr>
              <a:t>4. Configure </a:t>
            </a:r>
            <a:r>
              <a:rPr lang="en-US" dirty="0" err="1">
                <a:latin typeface="Arial Narrow" panose="020B0606020202030204" pitchFamily="34" charset="0"/>
              </a:rPr>
              <a:t>WebDav</a:t>
            </a:r>
            <a:r>
              <a:rPr lang="en-US" dirty="0">
                <a:latin typeface="Arial Narrow" panose="020B0606020202030204" pitchFamily="34" charset="0"/>
              </a:rPr>
              <a:t> correctly, and only allow uploads from trusted IPs.</a:t>
            </a: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a:t>
            </a:r>
            <a:endParaRPr sz="1400" dirty="0"/>
          </a:p>
          <a:p>
            <a:pPr marL="0" lvl="0" indent="0" algn="l" rtl="0">
              <a:spcBef>
                <a:spcPts val="0"/>
              </a:spcBef>
              <a:spcAft>
                <a:spcPts val="0"/>
              </a:spcAft>
              <a:buNone/>
            </a:pPr>
            <a:r>
              <a:rPr lang="en-US" dirty="0">
                <a:latin typeface="Arial Narrow" panose="020B0606020202030204" pitchFamily="34" charset="0"/>
              </a:rPr>
              <a:t>1. Setup Firewall rules for example:</a:t>
            </a:r>
          </a:p>
          <a:p>
            <a:pPr marL="0" lvl="0" indent="0" algn="l" rtl="0">
              <a:spcBef>
                <a:spcPts val="0"/>
              </a:spcBef>
              <a:spcAft>
                <a:spcPts val="0"/>
              </a:spcAft>
              <a:buNone/>
            </a:pPr>
            <a:r>
              <a:rPr lang="en-US" dirty="0">
                <a:latin typeface="Arial Narrow" panose="020B0606020202030204" pitchFamily="34" charset="0"/>
              </a:rPr>
              <a:t>iptables -A INPUT -s &lt;Allowed IP&gt; -p </a:t>
            </a:r>
            <a:r>
              <a:rPr lang="en-US" dirty="0" err="1">
                <a:latin typeface="Arial Narrow" panose="020B0606020202030204" pitchFamily="34" charset="0"/>
              </a:rPr>
              <a:t>tcp</a:t>
            </a:r>
            <a:r>
              <a:rPr lang="en-US" dirty="0">
                <a:latin typeface="Arial Narrow" panose="020B0606020202030204" pitchFamily="34" charset="0"/>
              </a:rPr>
              <a:t> -m</a:t>
            </a:r>
          </a:p>
          <a:p>
            <a:pPr marL="0" lvl="0" indent="0" algn="l" rtl="0">
              <a:spcBef>
                <a:spcPts val="0"/>
              </a:spcBef>
              <a:spcAft>
                <a:spcPts val="0"/>
              </a:spcAft>
              <a:buNone/>
            </a:pPr>
            <a:r>
              <a:rPr lang="en-US" dirty="0">
                <a:latin typeface="Arial Narrow" panose="020B0606020202030204" pitchFamily="34" charset="0"/>
              </a:rPr>
              <a:t>multiport! --</a:t>
            </a:r>
            <a:r>
              <a:rPr lang="en-US" dirty="0" err="1">
                <a:latin typeface="Arial Narrow" panose="020B0606020202030204" pitchFamily="34" charset="0"/>
              </a:rPr>
              <a:t>dports</a:t>
            </a:r>
            <a:r>
              <a:rPr lang="en-US" dirty="0">
                <a:latin typeface="Arial Narrow" panose="020B0606020202030204" pitchFamily="34" charset="0"/>
              </a:rPr>
              <a:t> 80,443 j ACCEPT</a:t>
            </a:r>
          </a:p>
          <a:p>
            <a:pPr marL="0" lvl="0" indent="0" algn="l" rtl="0">
              <a:spcBef>
                <a:spcPts val="0"/>
              </a:spcBef>
              <a:spcAft>
                <a:spcPts val="0"/>
              </a:spcAft>
              <a:buNone/>
            </a:pPr>
            <a:r>
              <a:rPr lang="en-US" dirty="0">
                <a:latin typeface="Arial Narrow" panose="020B0606020202030204" pitchFamily="34" charset="0"/>
              </a:rPr>
              <a:t>2. Put the device behind a </a:t>
            </a:r>
            <a:r>
              <a:rPr lang="en-US" dirty="0" err="1">
                <a:latin typeface="Arial Narrow" panose="020B0606020202030204" pitchFamily="34" charset="0"/>
              </a:rPr>
              <a:t>vpn</a:t>
            </a:r>
            <a:r>
              <a:rPr lang="en-US" dirty="0">
                <a:latin typeface="Arial Narrow" panose="020B0606020202030204" pitchFamily="34" charset="0"/>
              </a:rPr>
              <a:t> and encrypt the connection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file uploads?</a:t>
            </a:r>
            <a:endParaRPr sz="1400" dirty="0"/>
          </a:p>
          <a:p>
            <a:pPr marL="342900" marR="0" lvl="0" indent="-342900">
              <a:spcBef>
                <a:spcPts val="0"/>
              </a:spcBef>
              <a:spcAft>
                <a:spcPts val="70"/>
              </a:spcAft>
              <a:buFont typeface="+mj-lt"/>
              <a:buAutoNum type="arabicPeriod"/>
            </a:pPr>
            <a:r>
              <a:rPr lang="en-US" dirty="0">
                <a:solidFill>
                  <a:srgbClr val="000000"/>
                </a:solidFill>
                <a:effectLst/>
                <a:latin typeface="Arial Narrow" panose="020B0606020202030204" pitchFamily="34" charset="0"/>
                <a:ea typeface="Calibri" panose="020F0502020204030204" pitchFamily="34" charset="0"/>
              </a:rPr>
              <a:t>Alert if invalid file types are uploaded to the server.</a:t>
            </a:r>
          </a:p>
          <a:p>
            <a:pPr marL="342900" marR="0" lvl="0" indent="-342900">
              <a:spcBef>
                <a:spcPts val="0"/>
              </a:spcBef>
              <a:spcAft>
                <a:spcPts val="70"/>
              </a:spcAft>
              <a:buFont typeface="+mj-lt"/>
              <a:buAutoNum type="arabicPeriod"/>
            </a:pPr>
            <a:r>
              <a:rPr lang="en-US" dirty="0">
                <a:solidFill>
                  <a:srgbClr val="000000"/>
                </a:solidFill>
                <a:effectLst/>
                <a:latin typeface="Arial Narrow" panose="020B0606020202030204" pitchFamily="34" charset="0"/>
                <a:ea typeface="Calibri" panose="020F0502020204030204" pitchFamily="34" charset="0"/>
              </a:rPr>
              <a:t>Alert if any connections are made from the server to an external address.</a:t>
            </a:r>
          </a:p>
          <a:p>
            <a:pPr marL="342900" marR="0" lvl="0" indent="-342900">
              <a:spcBef>
                <a:spcPts val="0"/>
              </a:spcBef>
              <a:spcAft>
                <a:spcPts val="0"/>
              </a:spcAft>
              <a:buFont typeface="+mj-lt"/>
              <a:buAutoNum type="arabicPeriod"/>
            </a:pPr>
            <a:r>
              <a:rPr lang="en-US" dirty="0">
                <a:solidFill>
                  <a:srgbClr val="000000"/>
                </a:solidFill>
                <a:effectLst/>
                <a:latin typeface="Arial Narrow" panose="020B0606020202030204" pitchFamily="34" charset="0"/>
                <a:ea typeface="Calibri" panose="020F0502020204030204" pitchFamily="34" charset="0"/>
              </a:rPr>
              <a:t>Alert on any traffic that is not expected.</a:t>
            </a: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0" lvl="0" indent="0" algn="l" rtl="0">
              <a:spcBef>
                <a:spcPts val="0"/>
              </a:spcBef>
              <a:spcAft>
                <a:spcPts val="0"/>
              </a:spcAft>
              <a:buClr>
                <a:schemeClr val="dk1"/>
              </a:buClr>
              <a:buSzPts val="1100"/>
              <a:buFont typeface="Arial"/>
              <a:buNone/>
            </a:pPr>
            <a:r>
              <a:rPr lang="en-US" dirty="0">
                <a:latin typeface="Arial Narrow" panose="020B0606020202030204" pitchFamily="34" charset="0"/>
              </a:rPr>
              <a:t>If any file uploads occur outside of the company network or trusted IPs to the server an alert should be triggered</a:t>
            </a:r>
            <a:r>
              <a:rPr lang="en-US" sz="1400" dirty="0"/>
              <a:t>. </a:t>
            </a: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395150"/>
            <a:ext cx="4298400" cy="36150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file uploads?</a:t>
            </a:r>
            <a:endParaRPr sz="1400" dirty="0"/>
          </a:p>
          <a:p>
            <a:pPr marL="0" lvl="0" indent="0" algn="l" rtl="0">
              <a:spcBef>
                <a:spcPts val="0"/>
              </a:spcBef>
              <a:spcAft>
                <a:spcPts val="0"/>
              </a:spcAft>
              <a:buNone/>
            </a:pPr>
            <a:r>
              <a:rPr lang="en-US" dirty="0">
                <a:latin typeface="Arial Narrow" panose="020B0606020202030204" pitchFamily="34" charset="0"/>
              </a:rPr>
              <a:t>1. All file uploads from outside of the company’s internal network should be blocked. </a:t>
            </a:r>
          </a:p>
          <a:p>
            <a:pPr marL="0" lvl="0" indent="0" algn="l" rtl="0">
              <a:spcBef>
                <a:spcPts val="0"/>
              </a:spcBef>
              <a:spcAft>
                <a:spcPts val="0"/>
              </a:spcAft>
              <a:buNone/>
            </a:pPr>
            <a:r>
              <a:rPr lang="en-US" dirty="0">
                <a:latin typeface="Arial Narrow" panose="020B0606020202030204" pitchFamily="34" charset="0"/>
              </a:rPr>
              <a:t>2. </a:t>
            </a:r>
            <a:r>
              <a:rPr lang="en-US" dirty="0" err="1">
                <a:latin typeface="Arial Narrow" panose="020B0606020202030204" pitchFamily="34" charset="0"/>
              </a:rPr>
              <a:t>WebDav</a:t>
            </a:r>
            <a:r>
              <a:rPr lang="en-US" dirty="0">
                <a:latin typeface="Arial Narrow" panose="020B0606020202030204" pitchFamily="34" charset="0"/>
              </a:rPr>
              <a:t> should be configured to filter out specific file types that cannot be uploaded or accessed</a:t>
            </a:r>
          </a:p>
          <a:p>
            <a:pPr marL="0" lvl="0" indent="0" algn="l" rtl="0">
              <a:spcBef>
                <a:spcPts val="0"/>
              </a:spcBef>
              <a:spcAft>
                <a:spcPts val="0"/>
              </a:spcAft>
              <a:buNone/>
            </a:pPr>
            <a:r>
              <a:rPr lang="en-US" dirty="0">
                <a:latin typeface="Arial Narrow" panose="020B0606020202030204" pitchFamily="34" charset="0"/>
              </a:rPr>
              <a:t>3. Store uploaded files in a location not accessible from the web.</a:t>
            </a:r>
          </a:p>
          <a:p>
            <a:pPr marL="0" lvl="0" indent="0" algn="l" rtl="0">
              <a:spcBef>
                <a:spcPts val="0"/>
              </a:spcBef>
              <a:spcAft>
                <a:spcPts val="0"/>
              </a:spcAft>
              <a:buNone/>
            </a:pPr>
            <a:r>
              <a:rPr lang="en-US" dirty="0">
                <a:latin typeface="Arial Narrow" panose="020B0606020202030204" pitchFamily="34" charset="0"/>
              </a:rPr>
              <a:t>4. Enable JEA and JIT on the share so access is timed and minimized</a:t>
            </a:r>
          </a:p>
          <a:p>
            <a:pPr marL="0" lvl="0" indent="0" algn="l" rtl="0">
              <a:spcBef>
                <a:spcPts val="0"/>
              </a:spcBef>
              <a:spcAft>
                <a:spcPts val="0"/>
              </a:spcAft>
              <a:buNone/>
            </a:pPr>
            <a:r>
              <a:rPr lang="en-US" dirty="0">
                <a:latin typeface="Arial Narrow" panose="020B0606020202030204" pitchFamily="34" charset="0"/>
              </a:rPr>
              <a:t>5. Have all the files run through an antivirus.</a:t>
            </a: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 </a:t>
            </a:r>
            <a:endParaRPr sz="1400" dirty="0"/>
          </a:p>
          <a:p>
            <a:pPr marL="0" lvl="0" indent="0" algn="l" rtl="0">
              <a:spcBef>
                <a:spcPts val="0"/>
              </a:spcBef>
              <a:spcAft>
                <a:spcPts val="0"/>
              </a:spcAft>
              <a:buClr>
                <a:schemeClr val="dk1"/>
              </a:buClr>
              <a:buSzPts val="1100"/>
              <a:buFont typeface="Arial"/>
              <a:buNone/>
            </a:pPr>
            <a:r>
              <a:rPr lang="en-US" dirty="0">
                <a:latin typeface="Arial Narrow" panose="020B0606020202030204" pitchFamily="34" charset="0"/>
              </a:rPr>
              <a:t>By enabling file filtering, it can prevent extension spoofing</a:t>
            </a:r>
          </a:p>
          <a:p>
            <a:pPr marL="0" lvl="0" indent="0" algn="l" rtl="0">
              <a:spcBef>
                <a:spcPts val="0"/>
              </a:spcBef>
              <a:spcAft>
                <a:spcPts val="0"/>
              </a:spcAft>
              <a:buClr>
                <a:schemeClr val="dk1"/>
              </a:buClr>
              <a:buSzPts val="1100"/>
              <a:buFont typeface="Arial"/>
              <a:buNone/>
            </a:pPr>
            <a:r>
              <a:rPr lang="en-US" dirty="0">
                <a:latin typeface="Arial Narrow" panose="020B0606020202030204" pitchFamily="34" charset="0"/>
              </a:rPr>
              <a:t>that is used to hide the file type. This in tandem with file execution blocking can prevent reverse shell attacks,</a:t>
            </a:r>
          </a:p>
          <a:p>
            <a:pPr marL="0" lvl="0" indent="0" algn="l" rtl="0">
              <a:spcBef>
                <a:spcPts val="0"/>
              </a:spcBef>
              <a:spcAft>
                <a:spcPts val="0"/>
              </a:spcAft>
              <a:buNone/>
            </a:pP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/24</a:t>
            </a:r>
            <a:endParaRPr dirty="0"/>
          </a:p>
          <a:p>
            <a:pPr marL="0" lvl="0" indent="0" algn="l" rtl="0">
              <a:spcBef>
                <a:spcPts val="0"/>
              </a:spcBef>
              <a:spcAft>
                <a:spcPts val="0"/>
              </a:spcAft>
              <a:buClr>
                <a:schemeClr val="dk1"/>
              </a:buClr>
              <a:buSzPts val="1100"/>
              <a:buFont typeface="Arial"/>
              <a:buNone/>
            </a:pPr>
            <a:r>
              <a:rPr lang="en" dirty="0"/>
              <a:t>Netmask:255.255.255.0</a:t>
            </a:r>
            <a:endParaRPr dirty="0"/>
          </a:p>
          <a:p>
            <a:pPr marL="0" lvl="0" indent="0" algn="l" rtl="0">
              <a:spcBef>
                <a:spcPts val="0"/>
              </a:spcBef>
              <a:spcAft>
                <a:spcPts val="0"/>
              </a:spcAft>
              <a:buClr>
                <a:schemeClr val="dk1"/>
              </a:buClr>
              <a:buSzPts val="1100"/>
              <a:buFont typeface="Arial"/>
              <a:buNone/>
            </a:pPr>
            <a:r>
              <a:rPr lang="en" dirty="0"/>
              <a:t>Gateway: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192.168.1.1</a:t>
            </a:r>
            <a:endParaRPr dirty="0"/>
          </a:p>
          <a:p>
            <a:pPr marL="0" lvl="0" indent="0" algn="l" rtl="0">
              <a:spcBef>
                <a:spcPts val="0"/>
              </a:spcBef>
              <a:spcAft>
                <a:spcPts val="0"/>
              </a:spcAft>
              <a:buClr>
                <a:schemeClr val="dk1"/>
              </a:buClr>
              <a:buSzPts val="1100"/>
              <a:buFont typeface="Arial"/>
              <a:buNone/>
            </a:pPr>
            <a:r>
              <a:rPr lang="en" dirty="0"/>
              <a:t>OS: Windows 10 Pro</a:t>
            </a:r>
            <a:endParaRPr dirty="0"/>
          </a:p>
          <a:p>
            <a:pPr marL="0" lvl="0" indent="0" algn="l" rtl="0">
              <a:spcBef>
                <a:spcPts val="0"/>
              </a:spcBef>
              <a:spcAft>
                <a:spcPts val="0"/>
              </a:spcAft>
              <a:buClr>
                <a:schemeClr val="dk1"/>
              </a:buClr>
              <a:buSzPts val="1100"/>
              <a:buFont typeface="Arial"/>
              <a:buNone/>
            </a:pPr>
            <a:r>
              <a:rPr lang="en" dirty="0"/>
              <a:t>Hostname: </a:t>
            </a:r>
            <a:r>
              <a:rPr lang="en-US" dirty="0"/>
              <a:t>ML-RefVm-684427</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192.168.1.90</a:t>
            </a:r>
            <a:endParaRPr dirty="0"/>
          </a:p>
          <a:p>
            <a:pPr marL="0" lvl="0" indent="0" algn="l" rtl="0">
              <a:spcBef>
                <a:spcPts val="0"/>
              </a:spcBef>
              <a:spcAft>
                <a:spcPts val="0"/>
              </a:spcAft>
              <a:buClr>
                <a:schemeClr val="dk1"/>
              </a:buClr>
              <a:buSzPts val="1100"/>
              <a:buFont typeface="Arial"/>
              <a:buNone/>
            </a:pPr>
            <a:r>
              <a:rPr lang="en" dirty="0"/>
              <a:t>OS: Kali Linux</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192.168.1.100</a:t>
            </a:r>
            <a:endParaRPr dirty="0"/>
          </a:p>
          <a:p>
            <a:pPr marL="0" lvl="0" indent="0" algn="l" rtl="0">
              <a:spcBef>
                <a:spcPts val="0"/>
              </a:spcBef>
              <a:spcAft>
                <a:spcPts val="0"/>
              </a:spcAft>
              <a:buClr>
                <a:schemeClr val="dk1"/>
              </a:buClr>
              <a:buSzPts val="1100"/>
              <a:buFont typeface="Arial"/>
              <a:buNone/>
            </a:pPr>
            <a:r>
              <a:rPr lang="en" dirty="0"/>
              <a:t>OS: Ubuntu</a:t>
            </a:r>
            <a:endParaRPr dirty="0"/>
          </a:p>
          <a:p>
            <a:pPr marL="0" lvl="0" indent="0" algn="l" rtl="0">
              <a:spcBef>
                <a:spcPts val="0"/>
              </a:spcBef>
              <a:spcAft>
                <a:spcPts val="0"/>
              </a:spcAft>
              <a:buClr>
                <a:schemeClr val="dk1"/>
              </a:buClr>
              <a:buSzPts val="1100"/>
              <a:buFont typeface="Arial"/>
              <a:buNone/>
            </a:pPr>
            <a:r>
              <a:rPr lang="en" dirty="0"/>
              <a:t>Hostname: ELK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192.168.1.105</a:t>
            </a:r>
            <a:endParaRPr dirty="0"/>
          </a:p>
          <a:p>
            <a:pPr marL="0" lvl="0" indent="0" algn="l" rtl="0">
              <a:spcBef>
                <a:spcPts val="0"/>
              </a:spcBef>
              <a:spcAft>
                <a:spcPts val="0"/>
              </a:spcAft>
              <a:buClr>
                <a:schemeClr val="dk1"/>
              </a:buClr>
              <a:buSzPts val="1100"/>
              <a:buFont typeface="Arial"/>
              <a:buNone/>
            </a:pPr>
            <a:r>
              <a:rPr lang="en" dirty="0"/>
              <a:t>OS: Ubuntu</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pic>
        <p:nvPicPr>
          <p:cNvPr id="7" name="Picture 6">
            <a:extLst>
              <a:ext uri="{FF2B5EF4-FFF2-40B4-BE49-F238E27FC236}">
                <a16:creationId xmlns:a16="http://schemas.microsoft.com/office/drawing/2014/main" id="{24950569-4D07-4416-B7CC-5518BC87C1C6}"/>
              </a:ext>
            </a:extLst>
          </p:cNvPr>
          <p:cNvPicPr>
            <a:picLocks noChangeAspect="1"/>
          </p:cNvPicPr>
          <p:nvPr/>
        </p:nvPicPr>
        <p:blipFill>
          <a:blip r:embed="rId3"/>
          <a:stretch>
            <a:fillRect/>
          </a:stretch>
        </p:blipFill>
        <p:spPr>
          <a:xfrm>
            <a:off x="187460" y="1162702"/>
            <a:ext cx="6436484" cy="33931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3909036259"/>
              </p:ext>
            </p:extLst>
          </p:nvPr>
        </p:nvGraphicFramePr>
        <p:xfrm>
          <a:off x="419800" y="1198750"/>
          <a:ext cx="8346600" cy="3577125"/>
        </p:xfrm>
        <a:graphic>
          <a:graphicData uri="http://schemas.openxmlformats.org/drawingml/2006/table">
            <a:tbl>
              <a:tblPr>
                <a:noFill/>
                <a:tableStyleId>{3F966CD0-FE26-4092-9F76-BD2C1A941FE5}</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ML-RefVm-684427</a:t>
                      </a: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Hyper-V Host</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Kali</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192.168.1.90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Attacking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ELK</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ELK stack host</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Capstone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Capstone Reporting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1337457342"/>
              </p:ext>
            </p:extLst>
          </p:nvPr>
        </p:nvGraphicFramePr>
        <p:xfrm>
          <a:off x="467150" y="1201900"/>
          <a:ext cx="8362500" cy="3760940"/>
        </p:xfrm>
        <a:graphic>
          <a:graphicData uri="http://schemas.openxmlformats.org/drawingml/2006/table">
            <a:tbl>
              <a:tblPr>
                <a:noFill/>
                <a:tableStyleId>{3F966CD0-FE26-4092-9F76-BD2C1A941FE5}</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pPr marL="0" lvl="0" indent="0" algn="l" rtl="0">
                        <a:spcBef>
                          <a:spcPts val="0"/>
                        </a:spcBef>
                        <a:spcAft>
                          <a:spcPts val="0"/>
                        </a:spcAft>
                        <a:buNone/>
                      </a:pPr>
                      <a:r>
                        <a:rPr lang="en-US" sz="1200" i="1" dirty="0">
                          <a:latin typeface="Roboto"/>
                          <a:ea typeface="Roboto"/>
                          <a:cs typeface="Roboto"/>
                          <a:sym typeface="Roboto"/>
                        </a:rPr>
                        <a:t>Apache Directory Listing</a:t>
                      </a:r>
                    </a:p>
                    <a:p>
                      <a:pPr marL="0" lvl="0" indent="0" algn="l" rtl="0">
                        <a:spcBef>
                          <a:spcPts val="0"/>
                        </a:spcBef>
                        <a:spcAft>
                          <a:spcPts val="0"/>
                        </a:spcAft>
                        <a:buNone/>
                      </a:pPr>
                      <a:r>
                        <a:rPr lang="en-US" sz="1200" i="1" dirty="0">
                          <a:latin typeface="Roboto"/>
                          <a:ea typeface="Roboto"/>
                          <a:cs typeface="Roboto"/>
                          <a:sym typeface="Roboto"/>
                        </a:rPr>
                        <a:t>CVE 2007 0450 </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i="1" dirty="0">
                          <a:latin typeface="Roboto"/>
                          <a:ea typeface="Roboto"/>
                          <a:cs typeface="Roboto"/>
                          <a:sym typeface="Roboto"/>
                        </a:rPr>
                        <a:t>Allowed attackers to reveal the </a:t>
                      </a:r>
                      <a:r>
                        <a:rPr lang="en-US" sz="1200" i="1" dirty="0" err="1">
                          <a:latin typeface="Roboto"/>
                          <a:ea typeface="Roboto"/>
                          <a:cs typeface="Roboto"/>
                          <a:sym typeface="Roboto"/>
                        </a:rPr>
                        <a:t>ip</a:t>
                      </a:r>
                      <a:endParaRPr lang="en-US" sz="1200" i="1" dirty="0">
                        <a:latin typeface="Roboto"/>
                        <a:ea typeface="Roboto"/>
                        <a:cs typeface="Roboto"/>
                        <a:sym typeface="Roboto"/>
                      </a:endParaRPr>
                    </a:p>
                    <a:p>
                      <a:pPr marL="0" lvl="0" indent="0" algn="l" rtl="0">
                        <a:spcBef>
                          <a:spcPts val="0"/>
                        </a:spcBef>
                        <a:spcAft>
                          <a:spcPts val="0"/>
                        </a:spcAft>
                        <a:buNone/>
                      </a:pPr>
                      <a:r>
                        <a:rPr lang="en-US" sz="1200" i="1" dirty="0">
                          <a:latin typeface="Roboto"/>
                          <a:ea typeface="Roboto"/>
                          <a:cs typeface="Roboto"/>
                          <a:sym typeface="Roboto"/>
                        </a:rPr>
                        <a:t>address and the secret folder</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i="1" dirty="0">
                          <a:latin typeface="Roboto"/>
                          <a:ea typeface="Roboto"/>
                          <a:cs typeface="Roboto"/>
                          <a:sym typeface="Roboto"/>
                        </a:rPr>
                        <a:t>Allowed attackers to reveal the </a:t>
                      </a:r>
                      <a:r>
                        <a:rPr lang="en-US" sz="1200" i="1" dirty="0" err="1">
                          <a:latin typeface="Roboto"/>
                          <a:ea typeface="Roboto"/>
                          <a:cs typeface="Roboto"/>
                          <a:sym typeface="Roboto"/>
                        </a:rPr>
                        <a:t>ip</a:t>
                      </a:r>
                      <a:endParaRPr lang="en-US" sz="1200" i="1" dirty="0">
                        <a:latin typeface="Roboto"/>
                        <a:ea typeface="Roboto"/>
                        <a:cs typeface="Roboto"/>
                        <a:sym typeface="Roboto"/>
                      </a:endParaRPr>
                    </a:p>
                    <a:p>
                      <a:pPr marL="0" lvl="0" indent="0" algn="l" rtl="0">
                        <a:spcBef>
                          <a:spcPts val="0"/>
                        </a:spcBef>
                        <a:spcAft>
                          <a:spcPts val="0"/>
                        </a:spcAft>
                        <a:buNone/>
                      </a:pPr>
                      <a:r>
                        <a:rPr lang="en-US" sz="1200" i="1" dirty="0">
                          <a:latin typeface="Roboto"/>
                          <a:ea typeface="Roboto"/>
                          <a:cs typeface="Roboto"/>
                          <a:sym typeface="Roboto"/>
                        </a:rPr>
                        <a:t>address and the secret folder</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7375">
                <a:tc>
                  <a:txBody>
                    <a:bodyPr/>
                    <a:lstStyle/>
                    <a:p>
                      <a:pPr marL="0" lvl="0" indent="0" algn="l" rtl="0">
                        <a:spcBef>
                          <a:spcPts val="0"/>
                        </a:spcBef>
                        <a:spcAft>
                          <a:spcPts val="0"/>
                        </a:spcAft>
                        <a:buNone/>
                      </a:pPr>
                      <a:r>
                        <a:rPr lang="en-US" sz="1200" dirty="0">
                          <a:latin typeface="Roboto"/>
                          <a:ea typeface="Roboto"/>
                          <a:cs typeface="Roboto"/>
                          <a:sym typeface="Roboto"/>
                        </a:rPr>
                        <a:t>Local File Inclusion (LFI)</a:t>
                      </a:r>
                    </a:p>
                    <a:p>
                      <a:pPr marL="0" lvl="0" indent="0" algn="l" rtl="0">
                        <a:spcBef>
                          <a:spcPts val="0"/>
                        </a:spcBef>
                        <a:spcAft>
                          <a:spcPts val="0"/>
                        </a:spcAft>
                        <a:buNone/>
                      </a:pPr>
                      <a:r>
                        <a:rPr lang="en-US" sz="1200" dirty="0">
                          <a:latin typeface="Roboto"/>
                          <a:ea typeface="Roboto"/>
                          <a:cs typeface="Roboto"/>
                          <a:sym typeface="Roboto"/>
                        </a:rPr>
                        <a:t>CVE 2021 31783</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Allows Local File Inclusion because the file parameter is not validated with a proper regular-expression check</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dirty="0">
                          <a:latin typeface="Roboto"/>
                          <a:ea typeface="Roboto"/>
                          <a:cs typeface="Roboto"/>
                          <a:sym typeface="Roboto"/>
                        </a:rPr>
                        <a:t>An LFI vulnerability allows attackers to upload malicious code that can be executed remotely on a site creating a backdoor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pPr marL="0" lvl="0" indent="0" algn="l" rtl="0">
                        <a:spcBef>
                          <a:spcPts val="0"/>
                        </a:spcBef>
                        <a:spcAft>
                          <a:spcPts val="0"/>
                        </a:spcAft>
                        <a:buNone/>
                      </a:pPr>
                      <a:r>
                        <a:rPr lang="en-US" sz="1200" dirty="0">
                          <a:latin typeface="Roboto"/>
                          <a:ea typeface="Roboto"/>
                          <a:cs typeface="Roboto"/>
                          <a:sym typeface="Roboto"/>
                        </a:rPr>
                        <a:t>Brute Force Attack</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An attack that allows you to systematically go through all combos of username and password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With this type of attack and a common password file sites can be hacked and passwords be found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l" rtl="0">
                        <a:spcBef>
                          <a:spcPts val="0"/>
                        </a:spcBef>
                        <a:spcAft>
                          <a:spcPts val="0"/>
                        </a:spcAft>
                        <a:buNone/>
                      </a:pPr>
                      <a:r>
                        <a:rPr lang="en-US" sz="1200" dirty="0">
                          <a:latin typeface="Roboto"/>
                          <a:ea typeface="Roboto"/>
                          <a:cs typeface="Roboto"/>
                          <a:sym typeface="Roboto"/>
                        </a:rPr>
                        <a:t>Reverse Shell Backdoor</a:t>
                      </a:r>
                    </a:p>
                    <a:p>
                      <a:pPr marL="0" lvl="0" indent="0" algn="l" rtl="0">
                        <a:spcBef>
                          <a:spcPts val="0"/>
                        </a:spcBef>
                        <a:spcAft>
                          <a:spcPts val="0"/>
                        </a:spcAft>
                        <a:buNone/>
                      </a:pPr>
                      <a:r>
                        <a:rPr lang="en-US" sz="1200" dirty="0">
                          <a:latin typeface="Roboto"/>
                          <a:ea typeface="Roboto"/>
                          <a:cs typeface="Roboto"/>
                          <a:sym typeface="Roboto"/>
                        </a:rPr>
                        <a:t>CVE 2019 13386</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Allows to send a reverse shell</a:t>
                      </a:r>
                    </a:p>
                    <a:p>
                      <a:pPr marL="0" lvl="0" indent="0" algn="l" rtl="0">
                        <a:spcBef>
                          <a:spcPts val="0"/>
                        </a:spcBef>
                        <a:spcAft>
                          <a:spcPts val="0"/>
                        </a:spcAft>
                        <a:buNone/>
                      </a:pPr>
                      <a:r>
                        <a:rPr lang="en-US" sz="1200" dirty="0">
                          <a:latin typeface="Roboto"/>
                          <a:ea typeface="Roboto"/>
                          <a:cs typeface="Roboto"/>
                          <a:sym typeface="Roboto"/>
                        </a:rPr>
                        <a:t>payload on a web server while the</a:t>
                      </a:r>
                    </a:p>
                    <a:p>
                      <a:pPr marL="0" lvl="0" indent="0" algn="l" rtl="0">
                        <a:spcBef>
                          <a:spcPts val="0"/>
                        </a:spcBef>
                        <a:spcAft>
                          <a:spcPts val="0"/>
                        </a:spcAft>
                        <a:buNone/>
                      </a:pPr>
                      <a:r>
                        <a:rPr lang="en-US" sz="1200" dirty="0">
                          <a:latin typeface="Roboto"/>
                          <a:ea typeface="Roboto"/>
                          <a:cs typeface="Roboto"/>
                          <a:sym typeface="Roboto"/>
                        </a:rPr>
                        <a:t>firewalls do not detect the payload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Attackers gained the remote</a:t>
                      </a:r>
                    </a:p>
                    <a:p>
                      <a:pPr marL="0" lvl="0" indent="0" algn="l" rtl="0">
                        <a:spcBef>
                          <a:spcPts val="0"/>
                        </a:spcBef>
                        <a:spcAft>
                          <a:spcPts val="0"/>
                        </a:spcAft>
                        <a:buNone/>
                      </a:pPr>
                      <a:r>
                        <a:rPr lang="en-US" sz="1200" dirty="0">
                          <a:latin typeface="Roboto"/>
                          <a:ea typeface="Roboto"/>
                          <a:cs typeface="Roboto"/>
                          <a:sym typeface="Roboto"/>
                        </a:rPr>
                        <a:t>backdoor access to the Capstone</a:t>
                      </a:r>
                    </a:p>
                    <a:p>
                      <a:pPr marL="0" lvl="0" indent="0" algn="l" rtl="0">
                        <a:spcBef>
                          <a:spcPts val="0"/>
                        </a:spcBef>
                        <a:spcAft>
                          <a:spcPts val="0"/>
                        </a:spcAft>
                        <a:buNone/>
                      </a:pPr>
                      <a:r>
                        <a:rPr lang="en-US" sz="1200" dirty="0">
                          <a:latin typeface="Roboto"/>
                          <a:ea typeface="Roboto"/>
                          <a:cs typeface="Roboto"/>
                          <a:sym typeface="Roboto"/>
                        </a:rPr>
                        <a:t>web server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Exploitation: Apache Directory Listing</a:t>
            </a:r>
            <a:br>
              <a:rPr lang="en-US" dirty="0"/>
            </a:br>
            <a:endParaRPr lang="en-US"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 used </a:t>
            </a:r>
            <a:r>
              <a:rPr lang="en-US" sz="1200" dirty="0" err="1">
                <a:latin typeface="Roboto"/>
                <a:ea typeface="Roboto"/>
                <a:cs typeface="Roboto"/>
                <a:sym typeface="Roboto"/>
              </a:rPr>
              <a:t>dirbuster</a:t>
            </a:r>
            <a:r>
              <a:rPr lang="en-US" sz="1200" dirty="0">
                <a:latin typeface="Roboto"/>
                <a:ea typeface="Roboto"/>
                <a:cs typeface="Roboto"/>
                <a:sym typeface="Roboto"/>
              </a:rPr>
              <a:t> to scan the target machine (192.168.1.105) to find all the directories on the server. </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To speed up the attack, I used a wordlist supplied with the tool</a:t>
            </a:r>
            <a:endParaRPr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With this tool I got a full map of all the folders on the server and which folders were not visible from the standard web interface /corporate_files/secret_file</a:t>
            </a:r>
            <a:endParaRPr sz="12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BA4B688C-F36C-440E-A0C8-1CCC97CC36AF}"/>
              </a:ext>
            </a:extLst>
          </p:cNvPr>
          <p:cNvPicPr>
            <a:picLocks noChangeAspect="1"/>
          </p:cNvPicPr>
          <p:nvPr/>
        </p:nvPicPr>
        <p:blipFill>
          <a:blip r:embed="rId3"/>
          <a:stretch>
            <a:fillRect/>
          </a:stretch>
        </p:blipFill>
        <p:spPr>
          <a:xfrm>
            <a:off x="6422869" y="1520753"/>
            <a:ext cx="2328111" cy="1648263"/>
          </a:xfrm>
          <a:prstGeom prst="rect">
            <a:avLst/>
          </a:prstGeom>
        </p:spPr>
      </p:pic>
      <p:pic>
        <p:nvPicPr>
          <p:cNvPr id="5" name="Picture 4">
            <a:extLst>
              <a:ext uri="{FF2B5EF4-FFF2-40B4-BE49-F238E27FC236}">
                <a16:creationId xmlns:a16="http://schemas.microsoft.com/office/drawing/2014/main" id="{3303B1B1-431F-4319-B65F-F92A7EF9C8E3}"/>
              </a:ext>
            </a:extLst>
          </p:cNvPr>
          <p:cNvPicPr>
            <a:picLocks noChangeAspect="1"/>
          </p:cNvPicPr>
          <p:nvPr/>
        </p:nvPicPr>
        <p:blipFill>
          <a:blip r:embed="rId4"/>
          <a:stretch>
            <a:fillRect/>
          </a:stretch>
        </p:blipFill>
        <p:spPr>
          <a:xfrm>
            <a:off x="6400757" y="3208395"/>
            <a:ext cx="2350223" cy="15252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dk1"/>
                </a:solidFill>
              </a:rPr>
              <a:t>Exploitation: Local File Inclusion (LFI)</a:t>
            </a:r>
            <a:br>
              <a:rPr lang="en-US" dirty="0">
                <a:solidFill>
                  <a:schemeClr val="dk1"/>
                </a:solidFill>
              </a:rPr>
            </a:br>
            <a:endParaRPr lang="en-US"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A PHP reverse shell payload</a:t>
            </a:r>
          </a:p>
          <a:p>
            <a:pPr marL="0" lvl="0" indent="0" algn="l" rtl="0">
              <a:lnSpc>
                <a:spcPct val="115000"/>
              </a:lnSpc>
              <a:spcBef>
                <a:spcPts val="0"/>
              </a:spcBef>
              <a:spcAft>
                <a:spcPts val="0"/>
              </a:spcAft>
              <a:buNone/>
            </a:pPr>
            <a:r>
              <a:rPr lang="en-US" sz="1200" dirty="0">
                <a:latin typeface="Roboto"/>
                <a:ea typeface="Roboto"/>
                <a:cs typeface="Roboto"/>
                <a:sym typeface="Roboto"/>
              </a:rPr>
              <a:t>was created using</a:t>
            </a:r>
          </a:p>
          <a:p>
            <a:pPr marL="0" lvl="0" indent="0" algn="l" rtl="0">
              <a:lnSpc>
                <a:spcPct val="115000"/>
              </a:lnSpc>
              <a:spcBef>
                <a:spcPts val="0"/>
              </a:spcBef>
              <a:spcAft>
                <a:spcPts val="0"/>
              </a:spcAft>
              <a:buNone/>
            </a:pPr>
            <a:r>
              <a:rPr lang="en-US" sz="1200" dirty="0" err="1">
                <a:latin typeface="Roboto"/>
                <a:ea typeface="Roboto"/>
                <a:cs typeface="Roboto"/>
                <a:sym typeface="Roboto"/>
              </a:rPr>
              <a:t>MSFvenom</a:t>
            </a:r>
            <a:r>
              <a:rPr lang="en-US" sz="1200" dirty="0">
                <a:latin typeface="Roboto"/>
                <a:ea typeface="Roboto"/>
                <a:cs typeface="Roboto"/>
                <a:sym typeface="Roboto"/>
              </a:rPr>
              <a:t>, and the Kali File Manager was used to drag</a:t>
            </a:r>
          </a:p>
          <a:p>
            <a:pPr marL="0" lvl="0" indent="0" algn="l" rtl="0">
              <a:lnSpc>
                <a:spcPct val="115000"/>
              </a:lnSpc>
              <a:spcBef>
                <a:spcPts val="0"/>
              </a:spcBef>
              <a:spcAft>
                <a:spcPts val="0"/>
              </a:spcAft>
              <a:buNone/>
            </a:pPr>
            <a:r>
              <a:rPr lang="en-US" sz="1200" dirty="0">
                <a:latin typeface="Roboto"/>
                <a:ea typeface="Roboto"/>
                <a:cs typeface="Roboto"/>
                <a:sym typeface="Roboto"/>
              </a:rPr>
              <a:t>and drop the payload onto the victim web</a:t>
            </a:r>
          </a:p>
          <a:p>
            <a:pPr marL="0" lvl="0" indent="0" algn="l" rtl="0">
              <a:lnSpc>
                <a:spcPct val="115000"/>
              </a:lnSpc>
              <a:spcBef>
                <a:spcPts val="0"/>
              </a:spcBef>
              <a:spcAft>
                <a:spcPts val="0"/>
              </a:spcAft>
              <a:buNone/>
            </a:pPr>
            <a:r>
              <a:rPr lang="en-US" sz="1200" dirty="0">
                <a:latin typeface="Roboto"/>
                <a:ea typeface="Roboto"/>
                <a:cs typeface="Roboto"/>
                <a:sym typeface="Roboto"/>
              </a:rPr>
              <a:t>server using credentials found on the server</a:t>
            </a:r>
          </a:p>
          <a:p>
            <a:pPr marL="0" lvl="0" indent="0" algn="l" rtl="0">
              <a:lnSpc>
                <a:spcPct val="115000"/>
              </a:lnSpc>
              <a:spcBef>
                <a:spcPts val="0"/>
              </a:spcBef>
              <a:spcAft>
                <a:spcPts val="0"/>
              </a:spcAft>
              <a:buNone/>
            </a:pPr>
            <a:r>
              <a:rPr lang="en-US" sz="1200" dirty="0">
                <a:latin typeface="Roboto"/>
                <a:ea typeface="Roboto"/>
                <a:cs typeface="Roboto"/>
                <a:sym typeface="Roboto"/>
              </a:rPr>
              <a:t>and the</a:t>
            </a:r>
          </a:p>
          <a:p>
            <a:pPr marL="0" lvl="0" indent="0" algn="l" rtl="0">
              <a:lnSpc>
                <a:spcPct val="115000"/>
              </a:lnSpc>
              <a:spcBef>
                <a:spcPts val="0"/>
              </a:spcBef>
              <a:spcAft>
                <a:spcPts val="0"/>
              </a:spcAft>
              <a:buNone/>
            </a:pPr>
            <a:r>
              <a:rPr lang="en-US" sz="1200" dirty="0">
                <a:latin typeface="Roboto"/>
                <a:ea typeface="Roboto"/>
                <a:cs typeface="Roboto"/>
                <a:sym typeface="Roboto"/>
              </a:rPr>
              <a:t>WebDAV protocol.</a:t>
            </a: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US" sz="1200" dirty="0">
                <a:latin typeface="Roboto"/>
                <a:ea typeface="Roboto"/>
                <a:cs typeface="Roboto"/>
                <a:sym typeface="Roboto"/>
              </a:rPr>
              <a:t>What did the exploit achieve? </a:t>
            </a:r>
          </a:p>
          <a:p>
            <a:pPr marL="0" lvl="0" indent="0" algn="l" rtl="0">
              <a:lnSpc>
                <a:spcPct val="115000"/>
              </a:lnSpc>
              <a:spcBef>
                <a:spcPts val="0"/>
              </a:spcBef>
              <a:spcAft>
                <a:spcPts val="0"/>
              </a:spcAft>
              <a:buNone/>
            </a:pPr>
            <a:r>
              <a:rPr lang="en-US" sz="1200" dirty="0">
                <a:latin typeface="Roboto"/>
                <a:ea typeface="Roboto"/>
                <a:cs typeface="Roboto"/>
                <a:sym typeface="Roboto"/>
              </a:rPr>
              <a:t>It allowed for the creation of a malicious payload to be upload to the server to allow for exploitation of the system </a:t>
            </a: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dirty="0">
                <a:latin typeface="Roboto"/>
                <a:ea typeface="Roboto"/>
                <a:cs typeface="Roboto"/>
                <a:sym typeface="Roboto"/>
              </a:rPr>
              <a:t>[INSERT: screenshot or command output illustrating the exploit.]</a:t>
            </a: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0038DCB9-25E3-4A3E-802A-845E0345BA33}"/>
              </a:ext>
            </a:extLst>
          </p:cNvPr>
          <p:cNvPicPr>
            <a:picLocks noChangeAspect="1"/>
          </p:cNvPicPr>
          <p:nvPr/>
        </p:nvPicPr>
        <p:blipFill>
          <a:blip r:embed="rId3"/>
          <a:stretch>
            <a:fillRect/>
          </a:stretch>
        </p:blipFill>
        <p:spPr>
          <a:xfrm>
            <a:off x="6458175" y="1489405"/>
            <a:ext cx="2191102" cy="1558596"/>
          </a:xfrm>
          <a:prstGeom prst="rect">
            <a:avLst/>
          </a:prstGeom>
        </p:spPr>
      </p:pic>
      <p:pic>
        <p:nvPicPr>
          <p:cNvPr id="5" name="Picture 4">
            <a:extLst>
              <a:ext uri="{FF2B5EF4-FFF2-40B4-BE49-F238E27FC236}">
                <a16:creationId xmlns:a16="http://schemas.microsoft.com/office/drawing/2014/main" id="{846BA4C1-02C7-4DDE-9464-2F7C1953E972}"/>
              </a:ext>
            </a:extLst>
          </p:cNvPr>
          <p:cNvPicPr>
            <a:picLocks noChangeAspect="1"/>
          </p:cNvPicPr>
          <p:nvPr/>
        </p:nvPicPr>
        <p:blipFill>
          <a:blip r:embed="rId4"/>
          <a:stretch>
            <a:fillRect/>
          </a:stretch>
        </p:blipFill>
        <p:spPr>
          <a:xfrm>
            <a:off x="6344174" y="3056031"/>
            <a:ext cx="2485501" cy="1449061"/>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1682</TotalTime>
  <Words>1913</Words>
  <Application>Microsoft Office PowerPoint</Application>
  <PresentationFormat>On-screen Show (16:9)</PresentationFormat>
  <Paragraphs>225</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Roboto Medium</vt:lpstr>
      <vt:lpstr>Arial</vt:lpstr>
      <vt:lpstr>Roboto Light</vt:lpstr>
      <vt:lpstr>Roboto Thin</vt:lpstr>
      <vt:lpstr>Roboto</vt:lpstr>
      <vt:lpstr>Roboto Black</vt:lpstr>
      <vt:lpstr>Arial Narrow</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Apache Directory Listing </vt:lpstr>
      <vt:lpstr>Exploitation: Local File Inclusion (LFI) </vt:lpstr>
      <vt:lpstr>Exploitation: Reverse Shell Backdoor </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John Steskal</cp:lastModifiedBy>
  <cp:revision>50</cp:revision>
  <dcterms:modified xsi:type="dcterms:W3CDTF">2022-04-12T23:18:05Z</dcterms:modified>
</cp:coreProperties>
</file>